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5" r:id="rId2"/>
    <p:sldId id="293" r:id="rId3"/>
    <p:sldId id="287" r:id="rId4"/>
    <p:sldId id="294" r:id="rId5"/>
    <p:sldId id="276" r:id="rId6"/>
    <p:sldId id="292" r:id="rId7"/>
    <p:sldId id="271" r:id="rId8"/>
    <p:sldId id="291" r:id="rId9"/>
    <p:sldId id="295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ngping luo" initials="zl" lastIdx="1" clrIdx="0">
    <p:extLst>
      <p:ext uri="{19B8F6BF-5375-455C-9EA6-DF929625EA0E}">
        <p15:presenceInfo xmlns:p15="http://schemas.microsoft.com/office/powerpoint/2012/main" userId="b8ee0387ade29a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D1"/>
    <a:srgbClr val="CFC493"/>
    <a:srgbClr val="006747"/>
    <a:srgbClr val="466069"/>
    <a:srgbClr val="7E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74"/>
  </p:normalViewPr>
  <p:slideViewPr>
    <p:cSldViewPr snapToGrid="0" snapToObjects="1">
      <p:cViewPr varScale="1">
        <p:scale>
          <a:sx n="89" d="100"/>
          <a:sy n="89" d="100"/>
        </p:scale>
        <p:origin x="56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3:52:07.25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6" r:id="rId4"/>
    <p:sldLayoutId id="2147483662" r:id="rId5"/>
    <p:sldLayoutId id="2147483664" r:id="rId6"/>
    <p:sldLayoutId id="2147483672" r:id="rId7"/>
    <p:sldLayoutId id="2147483675" r:id="rId8"/>
    <p:sldLayoutId id="2147483665" r:id="rId9"/>
    <p:sldLayoutId id="2147483666" r:id="rId10"/>
    <p:sldLayoutId id="2147483671" r:id="rId11"/>
    <p:sldLayoutId id="2147483667" r:id="rId12"/>
    <p:sldLayoutId id="2147483670" r:id="rId13"/>
    <p:sldLayoutId id="2147483668" r:id="rId14"/>
    <p:sldLayoutId id="2147483673" r:id="rId15"/>
    <p:sldLayoutId id="2147483669" r:id="rId16"/>
    <p:sldLayoutId id="2147483678" r:id="rId17"/>
    <p:sldLayoutId id="2147483674" r:id="rId18"/>
    <p:sldLayoutId id="214748368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6B00-7890-4C07-81B1-B9D8A701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8" y="467360"/>
            <a:ext cx="8041863" cy="177637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Adversarial Machine Learning based Partial-model Attack in IoT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8890B-B9E5-49B1-BF90-77C98EBB219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99462" y="2804672"/>
            <a:ext cx="8264699" cy="91439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Zhengping Luo (</a:t>
            </a:r>
            <a:r>
              <a:rPr lang="en-US" sz="1300" dirty="0"/>
              <a:t>1)</a:t>
            </a:r>
            <a:r>
              <a:rPr lang="en-US" dirty="0"/>
              <a:t>, </a:t>
            </a:r>
            <a:r>
              <a:rPr lang="en-US" dirty="0" err="1"/>
              <a:t>Shangqing</a:t>
            </a:r>
            <a:r>
              <a:rPr lang="en-US" dirty="0"/>
              <a:t> Zhao (1), </a:t>
            </a:r>
            <a:r>
              <a:rPr lang="en-US" dirty="0" err="1"/>
              <a:t>Zhuo</a:t>
            </a:r>
            <a:r>
              <a:rPr lang="en-US" dirty="0"/>
              <a:t> Lu (1), </a:t>
            </a:r>
            <a:r>
              <a:rPr lang="en-US" dirty="0" err="1"/>
              <a:t>Yalin</a:t>
            </a:r>
            <a:r>
              <a:rPr lang="en-US" dirty="0"/>
              <a:t> </a:t>
            </a:r>
            <a:r>
              <a:rPr lang="en-US" dirty="0" err="1"/>
              <a:t>E.Sagduyu</a:t>
            </a:r>
            <a:r>
              <a:rPr lang="en-US" dirty="0"/>
              <a:t> (2), </a:t>
            </a:r>
            <a:r>
              <a:rPr lang="en-US" dirty="0" err="1"/>
              <a:t>Jie</a:t>
            </a:r>
            <a:r>
              <a:rPr lang="en-US" dirty="0"/>
              <a:t> Xu (3) </a:t>
            </a:r>
          </a:p>
          <a:p>
            <a:pPr algn="l"/>
            <a:r>
              <a:rPr lang="en-US" dirty="0"/>
              <a:t>(1). University of South Florida, Tampa, FL, USA, {</a:t>
            </a:r>
            <a:r>
              <a:rPr lang="en-US" dirty="0" err="1"/>
              <a:t>zhengpingluo</a:t>
            </a:r>
            <a:r>
              <a:rPr lang="en-US" dirty="0"/>
              <a:t>@, </a:t>
            </a:r>
            <a:r>
              <a:rPr lang="en-US" dirty="0" err="1"/>
              <a:t>shangqingzhao</a:t>
            </a:r>
            <a:r>
              <a:rPr lang="en-US" dirty="0"/>
              <a:t>, </a:t>
            </a:r>
            <a:r>
              <a:rPr lang="en-US" dirty="0" err="1"/>
              <a:t>zhuolu</a:t>
            </a:r>
            <a:r>
              <a:rPr lang="en-US" dirty="0"/>
              <a:t>@}usf.edu </a:t>
            </a:r>
          </a:p>
          <a:p>
            <a:pPr algn="l"/>
            <a:r>
              <a:rPr lang="en-US" dirty="0"/>
              <a:t>(2). Intelligent Automation Inc., Rockville, MD, USA, ysgduyu@i-a-i.com </a:t>
            </a:r>
          </a:p>
          <a:p>
            <a:pPr algn="l"/>
            <a:r>
              <a:rPr lang="en-US" dirty="0"/>
              <a:t>(3). University of Miami. jiexu@miami.edu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5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99A405-32DB-4AD1-843D-50204D0A1E8E}"/>
              </a:ext>
            </a:extLst>
          </p:cNvPr>
          <p:cNvSpPr txBox="1"/>
          <p:nvPr/>
        </p:nvSpPr>
        <p:spPr>
          <a:xfrm>
            <a:off x="1513754" y="2013217"/>
            <a:ext cx="7153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 for your time</a:t>
            </a:r>
          </a:p>
        </p:txBody>
      </p:sp>
    </p:spTree>
    <p:extLst>
      <p:ext uri="{BB962C8B-B14F-4D97-AF65-F5344CB8AC3E}">
        <p14:creationId xmlns:p14="http://schemas.microsoft.com/office/powerpoint/2010/main" val="23329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layers of IoT systems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0BAD07-8176-48E4-AC34-37CCCD00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485373"/>
            <a:ext cx="8079581" cy="30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4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sensing and decision model</a:t>
            </a:r>
          </a:p>
        </p:txBody>
      </p:sp>
      <p:pic>
        <p:nvPicPr>
          <p:cNvPr id="6" name="Content Placeholder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8F4A2F3-ADC4-4D70-A237-1F5E8A60F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401" y="1370013"/>
            <a:ext cx="6289198" cy="3262312"/>
          </a:xfrm>
        </p:spPr>
      </p:pic>
    </p:spTree>
    <p:extLst>
      <p:ext uri="{BB962C8B-B14F-4D97-AF65-F5344CB8AC3E}">
        <p14:creationId xmlns:p14="http://schemas.microsoft.com/office/powerpoint/2010/main" val="389658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 in data fusion/aggregation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E5ED8-0D75-4732-8641-20DC2E64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5949"/>
            <a:ext cx="7886700" cy="2746773"/>
          </a:xfrm>
        </p:spPr>
        <p:txBody>
          <a:bodyPr/>
          <a:lstStyle/>
          <a:p>
            <a:r>
              <a:rPr lang="en-US" dirty="0"/>
              <a:t>Sensing devices are prone to failures.</a:t>
            </a:r>
          </a:p>
          <a:p>
            <a:r>
              <a:rPr lang="en-US" dirty="0"/>
              <a:t>Malicious attackers might control some devices.</a:t>
            </a:r>
          </a:p>
          <a:p>
            <a:r>
              <a:rPr lang="en-US" dirty="0"/>
              <a:t>Information are transferred over wireless channels.</a:t>
            </a:r>
          </a:p>
          <a:p>
            <a:r>
              <a:rPr lang="en-US" dirty="0"/>
              <a:t>Many fusion/aggregation decision are based on machine learning algorithms.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0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based Partial-model Attack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97F39-3302-434B-845E-EB092222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88" y="1626349"/>
            <a:ext cx="7514700" cy="27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0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F3AC5F1-80C7-4E21-84BE-31C06004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164"/>
            <a:ext cx="9144000" cy="23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6BA3CE0-6F88-478E-94C5-DBA325C6F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5" y="1189196"/>
            <a:ext cx="8129587" cy="3094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F5A71C-6894-4A36-B6FE-8CDBE6509F18}"/>
              </a:ext>
            </a:extLst>
          </p:cNvPr>
          <p:cNvSpPr txBox="1"/>
          <p:nvPr/>
        </p:nvSpPr>
        <p:spPr>
          <a:xfrm>
            <a:off x="1014413" y="4479088"/>
            <a:ext cx="81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relationship of the number of controlled sensing devices with the hit ratio.</a:t>
            </a:r>
          </a:p>
        </p:txBody>
      </p:sp>
    </p:spTree>
    <p:extLst>
      <p:ext uri="{BB962C8B-B14F-4D97-AF65-F5344CB8AC3E}">
        <p14:creationId xmlns:p14="http://schemas.microsoft.com/office/powerpoint/2010/main" val="318393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BF117E1-917C-45A3-8324-6F3463C9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43" y="1038457"/>
            <a:ext cx="6536464" cy="3529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6B5F5A-DAF3-4C2B-BA68-73D8950D6026}"/>
              </a:ext>
            </a:extLst>
          </p:cNvPr>
          <p:cNvSpPr txBox="1"/>
          <p:nvPr/>
        </p:nvSpPr>
        <p:spPr>
          <a:xfrm>
            <a:off x="296466" y="4692699"/>
            <a:ext cx="855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Hit ratios under different confidence thresholds and different number of manipulated devices.</a:t>
            </a:r>
          </a:p>
        </p:txBody>
      </p:sp>
    </p:spTree>
    <p:extLst>
      <p:ext uri="{BB962C8B-B14F-4D97-AF65-F5344CB8AC3E}">
        <p14:creationId xmlns:p14="http://schemas.microsoft.com/office/powerpoint/2010/main" val="428407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6CD7-0C6C-40E9-A204-AD2A7802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Countermeasures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9F7C-F363-4C31-A798-3363E2BAC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0231"/>
            <a:ext cx="7886700" cy="2782491"/>
          </a:xfrm>
        </p:spPr>
        <p:txBody>
          <a:bodyPr/>
          <a:lstStyle/>
          <a:p>
            <a:r>
              <a:rPr lang="en-US" dirty="0"/>
              <a:t>Deploying robust anomaly detection mechanism</a:t>
            </a:r>
          </a:p>
          <a:p>
            <a:r>
              <a:rPr lang="en-US" dirty="0"/>
              <a:t>Improving privacy protection in each layer of the IoT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07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22968</TotalTime>
  <Words>200</Words>
  <Application>Microsoft Office PowerPoint</Application>
  <PresentationFormat>On-screen Show (16:9)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Office Theme</vt:lpstr>
      <vt:lpstr>Adversarial Machine Learning based Partial-model Attack in IoT</vt:lpstr>
      <vt:lpstr>Generalized layers of IoT systems</vt:lpstr>
      <vt:lpstr>Simplified sensing and decision model</vt:lpstr>
      <vt:lpstr>Vulnerabilities in data fusion/aggregation</vt:lpstr>
      <vt:lpstr>Machine Learning based Partial-model Attack</vt:lpstr>
      <vt:lpstr>Convolutional Neural Networks</vt:lpstr>
      <vt:lpstr>Performance Evaluation</vt:lpstr>
      <vt:lpstr>Performance Evaluation</vt:lpstr>
      <vt:lpstr>Potential Countermeasures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zhengping luo</cp:lastModifiedBy>
  <cp:revision>55</cp:revision>
  <dcterms:created xsi:type="dcterms:W3CDTF">2019-11-06T18:18:56Z</dcterms:created>
  <dcterms:modified xsi:type="dcterms:W3CDTF">2020-07-08T13:42:47Z</dcterms:modified>
</cp:coreProperties>
</file>