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3"/>
  </p:notesMasterIdLst>
  <p:handoutMasterIdLst>
    <p:handoutMasterId r:id="rId44"/>
  </p:handoutMasterIdLst>
  <p:sldIdLst>
    <p:sldId id="294" r:id="rId3"/>
    <p:sldId id="359" r:id="rId4"/>
    <p:sldId id="361" r:id="rId5"/>
    <p:sldId id="365" r:id="rId6"/>
    <p:sldId id="374" r:id="rId7"/>
    <p:sldId id="373" r:id="rId8"/>
    <p:sldId id="385" r:id="rId9"/>
    <p:sldId id="404" r:id="rId10"/>
    <p:sldId id="408" r:id="rId11"/>
    <p:sldId id="410" r:id="rId12"/>
    <p:sldId id="407" r:id="rId13"/>
    <p:sldId id="411" r:id="rId14"/>
    <p:sldId id="412" r:id="rId15"/>
    <p:sldId id="375" r:id="rId16"/>
    <p:sldId id="376" r:id="rId17"/>
    <p:sldId id="377" r:id="rId18"/>
    <p:sldId id="378" r:id="rId19"/>
    <p:sldId id="413" r:id="rId20"/>
    <p:sldId id="379" r:id="rId21"/>
    <p:sldId id="381" r:id="rId22"/>
    <p:sldId id="382" r:id="rId23"/>
    <p:sldId id="383" r:id="rId24"/>
    <p:sldId id="415" r:id="rId25"/>
    <p:sldId id="416" r:id="rId26"/>
    <p:sldId id="418" r:id="rId27"/>
    <p:sldId id="419" r:id="rId28"/>
    <p:sldId id="390" r:id="rId29"/>
    <p:sldId id="345" r:id="rId30"/>
    <p:sldId id="423" r:id="rId31"/>
    <p:sldId id="425" r:id="rId32"/>
    <p:sldId id="393" r:id="rId33"/>
    <p:sldId id="394" r:id="rId34"/>
    <p:sldId id="395" r:id="rId35"/>
    <p:sldId id="309" r:id="rId36"/>
    <p:sldId id="397" r:id="rId37"/>
    <p:sldId id="398" r:id="rId38"/>
    <p:sldId id="426" r:id="rId39"/>
    <p:sldId id="401" r:id="rId40"/>
    <p:sldId id="427" r:id="rId41"/>
    <p:sldId id="280" r:id="rId42"/>
  </p:sldIdLst>
  <p:sldSz cx="12192000" cy="6858000"/>
  <p:notesSz cx="9296400" cy="7010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gqing Zhao" initials="SZ" lastIdx="7" clrIdx="0">
    <p:extLst>
      <p:ext uri="{19B8F6BF-5375-455C-9EA6-DF929625EA0E}">
        <p15:presenceInfo xmlns:p15="http://schemas.microsoft.com/office/powerpoint/2012/main" userId="ced11a46f44559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a:srgbClr val="FF0000"/>
    <a:srgbClr val="0000FF"/>
    <a:srgbClr val="339164"/>
    <a:srgbClr val="92D050"/>
    <a:srgbClr val="EA2AB8"/>
    <a:srgbClr val="AB240D"/>
    <a:srgbClr val="DFD0A5"/>
    <a:srgbClr val="DAC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226" autoAdjust="0"/>
  </p:normalViewPr>
  <p:slideViewPr>
    <p:cSldViewPr>
      <p:cViewPr varScale="1">
        <p:scale>
          <a:sx n="86" d="100"/>
          <a:sy n="86" d="100"/>
        </p:scale>
        <p:origin x="562" y="58"/>
      </p:cViewPr>
      <p:guideLst>
        <p:guide orient="horz" pos="2160"/>
        <p:guide pos="3840"/>
      </p:guideLst>
    </p:cSldViewPr>
  </p:slideViewPr>
  <p:outlineViewPr>
    <p:cViewPr>
      <p:scale>
        <a:sx n="25" d="100"/>
        <a:sy n="25"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15" d="100"/>
          <a:sy n="115" d="100"/>
        </p:scale>
        <p:origin x="23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13.wmf"/><Relationship Id="rId5" Type="http://schemas.openxmlformats.org/officeDocument/2006/relationships/image" Target="../media/image62.wmf"/><Relationship Id="rId4"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e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emf"/><Relationship Id="rId2" Type="http://schemas.openxmlformats.org/officeDocument/2006/relationships/image" Target="../media/image64.wmf"/><Relationship Id="rId16" Type="http://schemas.openxmlformats.org/officeDocument/2006/relationships/image" Target="../media/image78.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e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emf"/><Relationship Id="rId4" Type="http://schemas.openxmlformats.org/officeDocument/2006/relationships/image" Target="../media/image66.wmf"/><Relationship Id="rId9" Type="http://schemas.openxmlformats.org/officeDocument/2006/relationships/image" Target="../media/image71.emf"/><Relationship Id="rId14" Type="http://schemas.openxmlformats.org/officeDocument/2006/relationships/image" Target="../media/image7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5.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15.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image" Target="../media/image30.wmf"/><Relationship Id="rId1" Type="http://schemas.openxmlformats.org/officeDocument/2006/relationships/image" Target="../media/image15.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lvl1pPr>
          </a:lstStyle>
          <a:p>
            <a:endParaRPr lang="en-US" altLang="en-US"/>
          </a:p>
        </p:txBody>
      </p:sp>
      <p:sp>
        <p:nvSpPr>
          <p:cNvPr id="66563"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lvl1pPr>
          </a:lstStyle>
          <a:p>
            <a:endParaRPr lang="en-US" altLang="en-US"/>
          </a:p>
        </p:txBody>
      </p:sp>
      <p:sp>
        <p:nvSpPr>
          <p:cNvPr id="66564"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lvl1pPr>
          </a:lstStyle>
          <a:p>
            <a:endParaRPr lang="en-US" altLang="en-US"/>
          </a:p>
        </p:txBody>
      </p:sp>
      <p:sp>
        <p:nvSpPr>
          <p:cNvPr id="66565"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lvl1pPr>
          </a:lstStyle>
          <a:p>
            <a:fld id="{2F1FF28B-88C8-4F02-BC95-16DDF72A2DF7}" type="slidenum">
              <a:rPr lang="en-US" altLang="en-US"/>
              <a:pPr/>
              <a:t>‹#›</a:t>
            </a:fld>
            <a:endParaRPr lang="en-US" altLang="en-US"/>
          </a:p>
        </p:txBody>
      </p:sp>
    </p:spTree>
    <p:extLst>
      <p:ext uri="{BB962C8B-B14F-4D97-AF65-F5344CB8AC3E}">
        <p14:creationId xmlns:p14="http://schemas.microsoft.com/office/powerpoint/2010/main" val="346858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lvl1pPr>
          </a:lstStyle>
          <a:p>
            <a:endParaRPr lang="en-US" altLang="en-US"/>
          </a:p>
        </p:txBody>
      </p:sp>
      <p:sp>
        <p:nvSpPr>
          <p:cNvPr id="30723"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lvl1pPr>
          </a:lstStyle>
          <a:p>
            <a:endParaRPr lang="en-US" altLang="en-US"/>
          </a:p>
        </p:txBody>
      </p:sp>
      <p:sp>
        <p:nvSpPr>
          <p:cNvPr id="14340" name="Rectangle 4"/>
          <p:cNvSpPr>
            <a:spLocks noGrp="1" noRot="1" noChangeAspect="1" noChangeArrowheads="1" noTextEdit="1"/>
          </p:cNvSpPr>
          <p:nvPr>
            <p:ph type="sldImg" idx="2"/>
          </p:nvPr>
        </p:nvSpPr>
        <p:spPr bwMode="auto">
          <a:xfrm>
            <a:off x="2311400" y="525463"/>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6"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lvl1pPr>
          </a:lstStyle>
          <a:p>
            <a:endParaRPr lang="en-US" altLang="en-US"/>
          </a:p>
        </p:txBody>
      </p:sp>
      <p:sp>
        <p:nvSpPr>
          <p:cNvPr id="30727"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lvl1pPr>
          </a:lstStyle>
          <a:p>
            <a:fld id="{947A1046-BA0A-4609-AEF4-FDC04C328037}" type="slidenum">
              <a:rPr lang="en-US" altLang="en-US"/>
              <a:pPr/>
              <a:t>‹#›</a:t>
            </a:fld>
            <a:endParaRPr lang="en-US" altLang="en-US"/>
          </a:p>
        </p:txBody>
      </p:sp>
    </p:spTree>
    <p:extLst>
      <p:ext uri="{BB962C8B-B14F-4D97-AF65-F5344CB8AC3E}">
        <p14:creationId xmlns:p14="http://schemas.microsoft.com/office/powerpoint/2010/main" val="2679464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Good morning everyone. My name is Shangqing Zhao from the University of South Florida. I am very pleasure to present our work. The tile is comb decoding towards collision free </a:t>
            </a:r>
            <a:r>
              <a:rPr lang="en-US" sz="1200" kern="1200" dirty="0" err="1">
                <a:solidFill>
                  <a:schemeClr val="tx1"/>
                </a:solidFill>
                <a:effectLst/>
                <a:latin typeface="Arial" charset="0"/>
                <a:ea typeface="ＭＳ Ｐゴシック" charset="-128"/>
                <a:cs typeface="ＭＳ Ｐゴシック" charset="-128"/>
              </a:rPr>
              <a:t>wifi</a:t>
            </a:r>
            <a:r>
              <a:rPr lang="en-US" sz="1200" kern="1200" dirty="0">
                <a:solidFill>
                  <a:schemeClr val="tx1"/>
                </a:solidFill>
                <a:effectLst/>
                <a:latin typeface="Arial" charset="0"/>
                <a:ea typeface="ＭＳ Ｐゴシック" charset="-128"/>
                <a:cs typeface="ＭＳ Ｐゴシック" charset="-128"/>
              </a:rPr>
              <a:t>. The coauthors are </a:t>
            </a:r>
            <a:r>
              <a:rPr lang="en-US" sz="1200" kern="1200" dirty="0" err="1">
                <a:solidFill>
                  <a:schemeClr val="tx1"/>
                </a:solidFill>
                <a:effectLst/>
                <a:latin typeface="Arial" charset="0"/>
                <a:ea typeface="ＭＳ Ｐゴシック" charset="-128"/>
                <a:cs typeface="ＭＳ Ｐゴシック" charset="-128"/>
              </a:rPr>
              <a:t>Zhe</a:t>
            </a:r>
            <a:r>
              <a:rPr lang="en-US" sz="1200" kern="1200" dirty="0">
                <a:solidFill>
                  <a:schemeClr val="tx1"/>
                </a:solidFill>
                <a:effectLst/>
                <a:latin typeface="Arial" charset="0"/>
                <a:ea typeface="ＭＳ Ｐゴシック" charset="-128"/>
                <a:cs typeface="ＭＳ Ｐゴシック" charset="-128"/>
              </a:rPr>
              <a:t> Qu, </a:t>
            </a:r>
            <a:r>
              <a:rPr lang="en-US" sz="1200" kern="1200" dirty="0" err="1">
                <a:solidFill>
                  <a:schemeClr val="tx1"/>
                </a:solidFill>
                <a:effectLst/>
                <a:latin typeface="Arial" charset="0"/>
                <a:ea typeface="ＭＳ Ｐゴシック" charset="-128"/>
                <a:cs typeface="ＭＳ Ｐゴシック" charset="-128"/>
              </a:rPr>
              <a:t>Zhengping</a:t>
            </a:r>
            <a:r>
              <a:rPr lang="en-US" sz="1200" kern="1200" dirty="0">
                <a:solidFill>
                  <a:schemeClr val="tx1"/>
                </a:solidFill>
                <a:effectLst/>
                <a:latin typeface="Arial" charset="0"/>
                <a:ea typeface="ＭＳ Ｐゴシック" charset="-128"/>
                <a:cs typeface="ＭＳ Ｐゴシック" charset="-128"/>
              </a:rPr>
              <a:t> Luo, Zhuo Lu, and Yao Liu. </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1</a:t>
            </a:fld>
            <a:endParaRPr lang="en-US" altLang="en-US"/>
          </a:p>
        </p:txBody>
      </p:sp>
    </p:spTree>
    <p:extLst>
      <p:ext uri="{BB962C8B-B14F-4D97-AF65-F5344CB8AC3E}">
        <p14:creationId xmlns:p14="http://schemas.microsoft.com/office/powerpoint/2010/main" val="400584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convert it into a matrix form, we get this equation, and resolve x1 and x2 becomes solve this g. In this equation, g is sparse, we can use compressive sensing to solve it.</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10</a:t>
            </a:fld>
            <a:endParaRPr lang="en-US" altLang="en-US"/>
          </a:p>
        </p:txBody>
      </p:sp>
    </p:spTree>
    <p:extLst>
      <p:ext uri="{BB962C8B-B14F-4D97-AF65-F5344CB8AC3E}">
        <p14:creationId xmlns:p14="http://schemas.microsoft.com/office/powerpoint/2010/main" val="353051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this example, only two entries are 1 to locate 3 and 20, so it is sparse.</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11</a:t>
            </a:fld>
            <a:endParaRPr lang="en-US" altLang="en-US"/>
          </a:p>
        </p:txBody>
      </p:sp>
    </p:spTree>
    <p:extLst>
      <p:ext uri="{BB962C8B-B14F-4D97-AF65-F5344CB8AC3E}">
        <p14:creationId xmlns:p14="http://schemas.microsoft.com/office/powerpoint/2010/main" val="194096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know the constraints or the 2 sets  are important to resolve this equation, which is collision. </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12</a:t>
            </a:fld>
            <a:endParaRPr lang="en-US" altLang="en-US"/>
          </a:p>
        </p:txBody>
      </p:sp>
    </p:spTree>
    <p:extLst>
      <p:ext uri="{BB962C8B-B14F-4D97-AF65-F5344CB8AC3E}">
        <p14:creationId xmlns:p14="http://schemas.microsoft.com/office/powerpoint/2010/main" val="250390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have the similar constraints if x1 and x2 are </a:t>
            </a:r>
            <a:r>
              <a:rPr lang="en-US" dirty="0" err="1"/>
              <a:t>rts</a:t>
            </a:r>
            <a:r>
              <a:rPr lang="en-US" dirty="0"/>
              <a:t>. The answer is yes.</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13</a:t>
            </a:fld>
            <a:endParaRPr lang="en-US" altLang="en-US"/>
          </a:p>
        </p:txBody>
      </p:sp>
    </p:spTree>
    <p:extLst>
      <p:ext uri="{BB962C8B-B14F-4D97-AF65-F5344CB8AC3E}">
        <p14:creationId xmlns:p14="http://schemas.microsoft.com/office/powerpoint/2010/main" val="327936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a:t>
            </a:r>
            <a:r>
              <a:rPr lang="en-US" dirty="0" err="1"/>
              <a:t>rts</a:t>
            </a:r>
            <a:r>
              <a:rPr lang="en-US" dirty="0"/>
              <a:t> frame structure, </a:t>
            </a:r>
          </a:p>
          <a:p>
            <a:endParaRPr lang="en-US" dirty="0"/>
          </a:p>
          <a:p>
            <a:r>
              <a:rPr lang="en-US" dirty="0"/>
              <a:t>the length in total is 160 bits.</a:t>
            </a:r>
          </a:p>
          <a:p>
            <a:endParaRPr lang="en-US" dirty="0"/>
          </a:p>
          <a:p>
            <a:r>
              <a:rPr lang="en-US" dirty="0"/>
              <a:t>So if all bits are random, then the size of this set, which is the constraint, should be 2^160.</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14</a:t>
            </a:fld>
            <a:endParaRPr lang="en-US" altLang="en-US"/>
          </a:p>
        </p:txBody>
      </p:sp>
    </p:spTree>
    <p:extLst>
      <p:ext uri="{BB962C8B-B14F-4D97-AF65-F5344CB8AC3E}">
        <p14:creationId xmlns:p14="http://schemas.microsoft.com/office/powerpoint/2010/main" val="2111176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we inspect each field, we find these bits are not random actually.</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15</a:t>
            </a:fld>
            <a:endParaRPr lang="en-US" altLang="en-US"/>
          </a:p>
        </p:txBody>
      </p:sp>
    </p:spTree>
    <p:extLst>
      <p:ext uri="{BB962C8B-B14F-4D97-AF65-F5344CB8AC3E}">
        <p14:creationId xmlns:p14="http://schemas.microsoft.com/office/powerpoint/2010/main" val="3656073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receiver address is also not random, so the size decrease to 2^96</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16</a:t>
            </a:fld>
            <a:endParaRPr lang="en-US" altLang="en-US"/>
          </a:p>
        </p:txBody>
      </p:sp>
    </p:spTree>
    <p:extLst>
      <p:ext uri="{BB962C8B-B14F-4D97-AF65-F5344CB8AC3E}">
        <p14:creationId xmlns:p14="http://schemas.microsoft.com/office/powerpoint/2010/main" val="189751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transmitter address, because an ap can only support limited number of transmitter, we assume there are 2^6 </a:t>
            </a:r>
            <a:r>
              <a:rPr lang="en-US" dirty="0" err="1"/>
              <a:t>tranmsmitters</a:t>
            </a:r>
            <a:r>
              <a:rPr lang="en-US" dirty="0"/>
              <a:t>, now the size become ..</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17</a:t>
            </a:fld>
            <a:endParaRPr lang="en-US" altLang="en-US"/>
          </a:p>
        </p:txBody>
      </p:sp>
    </p:spTree>
    <p:extLst>
      <p:ext uri="{BB962C8B-B14F-4D97-AF65-F5344CB8AC3E}">
        <p14:creationId xmlns:p14="http://schemas.microsoft.com/office/powerpoint/2010/main" val="155369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one, it is also not random, so we have 2^22.</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18</a:t>
            </a:fld>
            <a:endParaRPr lang="en-US" altLang="en-US"/>
          </a:p>
        </p:txBody>
      </p:sp>
    </p:spTree>
    <p:extLst>
      <p:ext uri="{BB962C8B-B14F-4D97-AF65-F5344CB8AC3E}">
        <p14:creationId xmlns:p14="http://schemas.microsoft.com/office/powerpoint/2010/main" val="147772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duration specifies the nav values,  which is the length of the following data packet, so it suppose to be random, because the length of the following data is unknown. But is it really random?</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19</a:t>
            </a:fld>
            <a:endParaRPr lang="en-US" altLang="en-US"/>
          </a:p>
        </p:txBody>
      </p:sp>
    </p:spTree>
    <p:extLst>
      <p:ext uri="{BB962C8B-B14F-4D97-AF65-F5344CB8AC3E}">
        <p14:creationId xmlns:p14="http://schemas.microsoft.com/office/powerpoint/2010/main" val="387760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a:t>
            </a:r>
            <a:r>
              <a:rPr lang="en-US" dirty="0" err="1"/>
              <a:t>wifi</a:t>
            </a:r>
            <a:r>
              <a:rPr lang="en-US" dirty="0"/>
              <a:t> has already become most popular way to connect to the internet, and it has covered everywhere of our daily life.</a:t>
            </a:r>
          </a:p>
          <a:p>
            <a:endParaRPr lang="en-US" dirty="0"/>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a:t>
            </a:fld>
            <a:endParaRPr lang="en-US" altLang="en-US"/>
          </a:p>
        </p:txBody>
      </p:sp>
    </p:spTree>
    <p:extLst>
      <p:ext uri="{BB962C8B-B14F-4D97-AF65-F5344CB8AC3E}">
        <p14:creationId xmlns:p14="http://schemas.microsoft.com/office/powerpoint/2010/main" val="183196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verify if the nav is random. We collect our own data trace </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20</a:t>
            </a:fld>
            <a:endParaRPr lang="en-US" altLang="en-US"/>
          </a:p>
        </p:txBody>
      </p:sp>
    </p:spTree>
    <p:extLst>
      <p:ext uri="{BB962C8B-B14F-4D97-AF65-F5344CB8AC3E}">
        <p14:creationId xmlns:p14="http://schemas.microsoft.com/office/powerpoint/2010/main" val="349616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nav distribution at different location</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21</a:t>
            </a:fld>
            <a:endParaRPr lang="en-US" altLang="en-US"/>
          </a:p>
        </p:txBody>
      </p:sp>
    </p:spTree>
    <p:extLst>
      <p:ext uri="{BB962C8B-B14F-4D97-AF65-F5344CB8AC3E}">
        <p14:creationId xmlns:p14="http://schemas.microsoft.com/office/powerpoint/2010/main" val="2286790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the distribution for different brands, like this  we can see the values only focus on several points. </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22</a:t>
            </a:fld>
            <a:endParaRPr lang="en-US" altLang="en-US"/>
          </a:p>
        </p:txBody>
      </p:sp>
    </p:spTree>
    <p:extLst>
      <p:ext uri="{BB962C8B-B14F-4D97-AF65-F5344CB8AC3E}">
        <p14:creationId xmlns:p14="http://schemas.microsoft.com/office/powerpoint/2010/main" val="565668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statement is wrong, assume it has 2^6 values, the size shrink to 2^12, which is feasible. </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23</a:t>
            </a:fld>
            <a:endParaRPr lang="en-US" altLang="en-US"/>
          </a:p>
        </p:txBody>
      </p:sp>
    </p:spTree>
    <p:extLst>
      <p:ext uri="{BB962C8B-B14F-4D97-AF65-F5344CB8AC3E}">
        <p14:creationId xmlns:p14="http://schemas.microsoft.com/office/powerpoint/2010/main" val="3591519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the set of x1 as omega 1, so the size is 2^12, same for the x2.</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24</a:t>
            </a:fld>
            <a:endParaRPr lang="en-US" altLang="en-US"/>
          </a:p>
        </p:txBody>
      </p:sp>
    </p:spTree>
    <p:extLst>
      <p:ext uri="{BB962C8B-B14F-4D97-AF65-F5344CB8AC3E}">
        <p14:creationId xmlns:p14="http://schemas.microsoft.com/office/powerpoint/2010/main" val="2128154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have this matrix form. because there are 2 devices, the size of M is 2 times 2 ^ 12. It is not too large, so solving g is feasible, which means collision can be resolved.</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25</a:t>
            </a:fld>
            <a:endParaRPr lang="en-US" altLang="en-US"/>
          </a:p>
        </p:txBody>
      </p:sp>
    </p:spTree>
    <p:extLst>
      <p:ext uri="{BB962C8B-B14F-4D97-AF65-F5344CB8AC3E}">
        <p14:creationId xmlns:p14="http://schemas.microsoft.com/office/powerpoint/2010/main" val="2007838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key idea is to leverage the distribution of nav, </a:t>
            </a:r>
          </a:p>
          <a:p>
            <a:endParaRPr lang="en-US" dirty="0"/>
          </a:p>
          <a:p>
            <a:r>
              <a:rPr lang="en-US" dirty="0"/>
              <a:t>which looks like a comb</a:t>
            </a:r>
          </a:p>
          <a:p>
            <a:endParaRPr lang="en-US" dirty="0"/>
          </a:p>
          <a:p>
            <a:r>
              <a:rPr lang="en-US" dirty="0"/>
              <a:t>so we call our method comb decoding.</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26</a:t>
            </a:fld>
            <a:endParaRPr lang="en-US" altLang="en-US"/>
          </a:p>
        </p:txBody>
      </p:sp>
    </p:spTree>
    <p:extLst>
      <p:ext uri="{BB962C8B-B14F-4D97-AF65-F5344CB8AC3E}">
        <p14:creationId xmlns:p14="http://schemas.microsoft.com/office/powerpoint/2010/main" val="5828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 is important for our method, so how to build it at the receiver.</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27</a:t>
            </a:fld>
            <a:endParaRPr lang="en-US" altLang="en-US"/>
          </a:p>
        </p:txBody>
      </p:sp>
    </p:spTree>
    <p:extLst>
      <p:ext uri="{BB962C8B-B14F-4D97-AF65-F5344CB8AC3E}">
        <p14:creationId xmlns:p14="http://schemas.microsoft.com/office/powerpoint/2010/main" val="508514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Basically, if a packet comes, it will first go through the traditional decoder, and if there is errors, then we recode it into the complex form and store it in a table, and reply the CTS.</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28</a:t>
            </a:fld>
            <a:endParaRPr lang="en-US" altLang="en-US"/>
          </a:p>
        </p:txBody>
      </p:sp>
    </p:spTree>
    <p:extLst>
      <p:ext uri="{BB962C8B-B14F-4D97-AF65-F5344CB8AC3E}">
        <p14:creationId xmlns:p14="http://schemas.microsoft.com/office/powerpoint/2010/main" val="1212600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Again, when a new packet comes, if the error checking is wrong, it means collision happens, then the comb decoding will be triggered. It will generate the tooth matrix M from the table. And </a:t>
            </a:r>
            <a:r>
              <a:rPr lang="en-US" sz="1200" kern="1200" dirty="0" err="1">
                <a:solidFill>
                  <a:schemeClr val="tx1"/>
                </a:solidFill>
                <a:effectLst/>
                <a:latin typeface="Arial" charset="0"/>
                <a:ea typeface="ＭＳ Ｐゴシック" charset="-128"/>
                <a:cs typeface="ＭＳ Ｐゴシック" charset="-128"/>
              </a:rPr>
              <a:t>retrive</a:t>
            </a:r>
            <a:r>
              <a:rPr lang="en-US" sz="1200" kern="1200" dirty="0">
                <a:solidFill>
                  <a:schemeClr val="tx1"/>
                </a:solidFill>
                <a:effectLst/>
                <a:latin typeface="Arial" charset="0"/>
                <a:ea typeface="ＭＳ Ｐゴシック" charset="-128"/>
                <a:cs typeface="ＭＳ Ｐゴシック" charset="-128"/>
              </a:rPr>
              <a:t> the collided signal  y. and based on this equation, </a:t>
            </a:r>
            <a:r>
              <a:rPr lang="en-US" sz="1200" kern="1200" dirty="0" err="1">
                <a:solidFill>
                  <a:schemeClr val="tx1"/>
                </a:solidFill>
                <a:effectLst/>
                <a:latin typeface="Arial" charset="0"/>
                <a:ea typeface="ＭＳ Ｐゴシック" charset="-128"/>
                <a:cs typeface="ＭＳ Ｐゴシック" charset="-128"/>
              </a:rPr>
              <a:t>resovle</a:t>
            </a:r>
            <a:r>
              <a:rPr lang="en-US" sz="1200" kern="1200" dirty="0">
                <a:solidFill>
                  <a:schemeClr val="tx1"/>
                </a:solidFill>
                <a:effectLst/>
                <a:latin typeface="Arial" charset="0"/>
                <a:ea typeface="ＭＳ Ｐゴシック" charset="-128"/>
                <a:cs typeface="ＭＳ Ｐゴシック" charset="-128"/>
              </a:rPr>
              <a:t> g. so the collision is from these two </a:t>
            </a:r>
            <a:r>
              <a:rPr lang="en-US" sz="1200" kern="1200" dirty="0" err="1">
                <a:solidFill>
                  <a:schemeClr val="tx1"/>
                </a:solidFill>
                <a:effectLst/>
                <a:latin typeface="Arial" charset="0"/>
                <a:ea typeface="ＭＳ Ｐゴシック" charset="-128"/>
                <a:cs typeface="ＭＳ Ｐゴシック" charset="-128"/>
              </a:rPr>
              <a:t>rts</a:t>
            </a:r>
            <a:r>
              <a:rPr lang="en-US" sz="1200" kern="1200" dirty="0">
                <a:solidFill>
                  <a:schemeClr val="tx1"/>
                </a:solidFill>
                <a:effectLst/>
                <a:latin typeface="Arial" charset="0"/>
                <a:ea typeface="ＭＳ Ｐゴシック" charset="-128"/>
                <a:cs typeface="ＭＳ Ｐゴシック" charset="-128"/>
              </a:rPr>
              <a:t> vectors. And then decode them again, if no error happens, we know the collision is resolved. And we can reply CTS.</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29</a:t>
            </a:fld>
            <a:endParaRPr lang="en-US" altLang="en-US"/>
          </a:p>
        </p:txBody>
      </p:sp>
    </p:spTree>
    <p:extLst>
      <p:ext uri="{BB962C8B-B14F-4D97-AF65-F5344CB8AC3E}">
        <p14:creationId xmlns:p14="http://schemas.microsoft.com/office/powerpoint/2010/main" val="361480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because of the broadcast nature of wireless channel, collision is still a problem, which is not resolvable, for current </a:t>
            </a:r>
            <a:r>
              <a:rPr lang="en-US" dirty="0" err="1"/>
              <a:t>wifi</a:t>
            </a:r>
            <a:r>
              <a:rPr lang="en-US" dirty="0"/>
              <a:t>. So two devices has to access the wireless channel one by one.</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3</a:t>
            </a:fld>
            <a:endParaRPr lang="en-US" altLang="en-US"/>
          </a:p>
        </p:txBody>
      </p:sp>
    </p:spTree>
    <p:extLst>
      <p:ext uri="{BB962C8B-B14F-4D97-AF65-F5344CB8AC3E}">
        <p14:creationId xmlns:p14="http://schemas.microsoft.com/office/powerpoint/2010/main" val="377503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Here is the architecture of comb decoding, it is </a:t>
            </a:r>
            <a:r>
              <a:rPr lang="en-US" sz="1200" kern="1200" dirty="0" err="1">
                <a:solidFill>
                  <a:schemeClr val="tx1"/>
                </a:solidFill>
                <a:effectLst/>
                <a:latin typeface="Arial" charset="0"/>
                <a:ea typeface="ＭＳ Ｐゴシック" charset="-128"/>
                <a:cs typeface="ＭＳ Ｐゴシック" charset="-128"/>
              </a:rPr>
              <a:t>triggerd</a:t>
            </a:r>
            <a:r>
              <a:rPr lang="en-US" sz="1200" kern="1200" dirty="0">
                <a:solidFill>
                  <a:schemeClr val="tx1"/>
                </a:solidFill>
                <a:effectLst/>
                <a:latin typeface="Arial" charset="0"/>
                <a:ea typeface="ＭＳ Ｐゴシック" charset="-128"/>
                <a:cs typeface="ＭＳ Ｐゴシック" charset="-128"/>
              </a:rPr>
              <a:t> on when collision happens. And we use .. To further manage the comb matrix m.</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30</a:t>
            </a:fld>
            <a:endParaRPr lang="en-US" altLang="en-US"/>
          </a:p>
        </p:txBody>
      </p:sp>
    </p:spTree>
    <p:extLst>
      <p:ext uri="{BB962C8B-B14F-4D97-AF65-F5344CB8AC3E}">
        <p14:creationId xmlns:p14="http://schemas.microsoft.com/office/powerpoint/2010/main" val="2356192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practical </a:t>
            </a:r>
            <a:r>
              <a:rPr lang="en-US" dirty="0" err="1"/>
              <a:t>issus</a:t>
            </a:r>
            <a:r>
              <a:rPr lang="en-US" dirty="0"/>
              <a:t>. This first one is how to reply CTS, in our paper, we reply the device with large nav.</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31</a:t>
            </a:fld>
            <a:endParaRPr lang="en-US" altLang="en-US"/>
          </a:p>
        </p:txBody>
      </p:sp>
    </p:spTree>
    <p:extLst>
      <p:ext uri="{BB962C8B-B14F-4D97-AF65-F5344CB8AC3E}">
        <p14:creationId xmlns:p14="http://schemas.microsoft.com/office/powerpoint/2010/main" val="2542140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it in a campus environment.</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32</a:t>
            </a:fld>
            <a:endParaRPr lang="en-US" altLang="en-US"/>
          </a:p>
        </p:txBody>
      </p:sp>
    </p:spTree>
    <p:extLst>
      <p:ext uri="{BB962C8B-B14F-4D97-AF65-F5344CB8AC3E}">
        <p14:creationId xmlns:p14="http://schemas.microsoft.com/office/powerpoint/2010/main" val="658304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us success probability of collision resolution and normalized throughput as </a:t>
            </a:r>
            <a:r>
              <a:rPr lang="en-US" dirty="0" err="1"/>
              <a:t>matrics</a:t>
            </a:r>
            <a:endParaRPr lang="en-US" dirty="0"/>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33</a:t>
            </a:fld>
            <a:endParaRPr lang="en-US" altLang="en-US"/>
          </a:p>
        </p:txBody>
      </p:sp>
    </p:spTree>
    <p:extLst>
      <p:ext uri="{BB962C8B-B14F-4D97-AF65-F5344CB8AC3E}">
        <p14:creationId xmlns:p14="http://schemas.microsoft.com/office/powerpoint/2010/main" val="333099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We first evaluate the single link performance. And see as the time goes by, the success probability of collision resolving increase sharply, because at the very beginning, we need to build the comb matrix.</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34</a:t>
            </a:fld>
            <a:endParaRPr lang="en-US" altLang="en-US"/>
          </a:p>
        </p:txBody>
      </p:sp>
    </p:spTree>
    <p:extLst>
      <p:ext uri="{BB962C8B-B14F-4D97-AF65-F5344CB8AC3E}">
        <p14:creationId xmlns:p14="http://schemas.microsoft.com/office/powerpoint/2010/main" val="2028044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Our method can also decode </a:t>
            </a:r>
            <a:r>
              <a:rPr lang="en-US" sz="1200" kern="1200" dirty="0" err="1">
                <a:solidFill>
                  <a:schemeClr val="tx1"/>
                </a:solidFill>
                <a:effectLst/>
                <a:latin typeface="Arial" charset="0"/>
                <a:ea typeface="ＭＳ Ｐゴシック" charset="-128"/>
                <a:cs typeface="ＭＳ Ｐゴシック" charset="-128"/>
              </a:rPr>
              <a:t>rts</a:t>
            </a:r>
            <a:r>
              <a:rPr lang="en-US" sz="1200" kern="1200" dirty="0">
                <a:solidFill>
                  <a:schemeClr val="tx1"/>
                </a:solidFill>
                <a:effectLst/>
                <a:latin typeface="Arial" charset="0"/>
                <a:ea typeface="ＭＳ Ｐゴシック" charset="-128"/>
                <a:cs typeface="ＭＳ Ｐゴシック" charset="-128"/>
              </a:rPr>
              <a:t> and data collision., we can see if the power of data packet is weak, we can resolve around 50% collisions.</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35</a:t>
            </a:fld>
            <a:endParaRPr lang="en-US" altLang="en-US"/>
          </a:p>
        </p:txBody>
      </p:sp>
    </p:spTree>
    <p:extLst>
      <p:ext uri="{BB962C8B-B14F-4D97-AF65-F5344CB8AC3E}">
        <p14:creationId xmlns:p14="http://schemas.microsoft.com/office/powerpoint/2010/main" val="623297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Here is a single network evaluation.   We can see </a:t>
            </a:r>
            <a:r>
              <a:rPr lang="en-US" sz="1200" kern="1200" dirty="0" err="1">
                <a:solidFill>
                  <a:schemeClr val="tx1"/>
                </a:solidFill>
                <a:effectLst/>
                <a:latin typeface="Arial" charset="0"/>
                <a:ea typeface="ＭＳ Ｐゴシック" charset="-128"/>
                <a:cs typeface="ＭＳ Ｐゴシック" charset="-128"/>
              </a:rPr>
              <a:t>combdec</a:t>
            </a:r>
            <a:r>
              <a:rPr lang="en-US" sz="1200" kern="1200" dirty="0">
                <a:solidFill>
                  <a:schemeClr val="tx1"/>
                </a:solidFill>
                <a:effectLst/>
                <a:latin typeface="Arial" charset="0"/>
                <a:ea typeface="ＭＳ Ｐゴシック" charset="-128"/>
                <a:cs typeface="ＭＳ Ｐゴシック" charset="-128"/>
              </a:rPr>
              <a:t> is universally better than traditional receiver. </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36</a:t>
            </a:fld>
            <a:endParaRPr lang="en-US" altLang="en-US"/>
          </a:p>
        </p:txBody>
      </p:sp>
    </p:spTree>
    <p:extLst>
      <p:ext uri="{BB962C8B-B14F-4D97-AF65-F5344CB8AC3E}">
        <p14:creationId xmlns:p14="http://schemas.microsoft.com/office/powerpoint/2010/main" val="2415798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In current </a:t>
            </a:r>
            <a:r>
              <a:rPr lang="en-US" sz="1200" kern="1200" dirty="0" err="1">
                <a:solidFill>
                  <a:schemeClr val="tx1"/>
                </a:solidFill>
                <a:effectLst/>
                <a:latin typeface="Arial" charset="0"/>
                <a:ea typeface="ＭＳ Ｐゴシック" charset="-128"/>
                <a:cs typeface="ＭＳ Ｐゴシック" charset="-128"/>
              </a:rPr>
              <a:t>wifi</a:t>
            </a:r>
            <a:r>
              <a:rPr lang="en-US" sz="1200" kern="1200" dirty="0">
                <a:solidFill>
                  <a:schemeClr val="tx1"/>
                </a:solidFill>
                <a:effectLst/>
                <a:latin typeface="Arial" charset="0"/>
                <a:ea typeface="ＭＳ Ｐゴシック" charset="-128"/>
                <a:cs typeface="ＭＳ Ｐゴシック" charset="-128"/>
              </a:rPr>
              <a:t>, </a:t>
            </a:r>
            <a:r>
              <a:rPr lang="en-US" sz="1200" kern="1200" dirty="0" err="1">
                <a:solidFill>
                  <a:schemeClr val="tx1"/>
                </a:solidFill>
                <a:effectLst/>
                <a:latin typeface="Arial" charset="0"/>
                <a:ea typeface="ＭＳ Ｐゴシック" charset="-128"/>
                <a:cs typeface="ＭＳ Ｐゴシック" charset="-128"/>
              </a:rPr>
              <a:t>rts</a:t>
            </a:r>
            <a:r>
              <a:rPr lang="en-US" sz="1200" kern="1200" dirty="0">
                <a:solidFill>
                  <a:schemeClr val="tx1"/>
                </a:solidFill>
                <a:effectLst/>
                <a:latin typeface="Arial" charset="0"/>
                <a:ea typeface="ＭＳ Ｐゴシック" charset="-128"/>
                <a:cs typeface="ＭＳ Ｐゴシック" charset="-128"/>
              </a:rPr>
              <a:t> is used only when the data packet is longer than 2000 bytes, because </a:t>
            </a:r>
            <a:r>
              <a:rPr lang="en-US" sz="1200" kern="1200" dirty="0" err="1">
                <a:solidFill>
                  <a:schemeClr val="tx1"/>
                </a:solidFill>
                <a:effectLst/>
                <a:latin typeface="Arial" charset="0"/>
                <a:ea typeface="ＭＳ Ｐゴシック" charset="-128"/>
                <a:cs typeface="ＭＳ Ｐゴシック" charset="-128"/>
              </a:rPr>
              <a:t>rts</a:t>
            </a:r>
            <a:r>
              <a:rPr lang="en-US" sz="1200" kern="1200" dirty="0">
                <a:solidFill>
                  <a:schemeClr val="tx1"/>
                </a:solidFill>
                <a:effectLst/>
                <a:latin typeface="Arial" charset="0"/>
                <a:ea typeface="ＭＳ Ｐゴシック" charset="-128"/>
                <a:cs typeface="ＭＳ Ｐゴシック" charset="-128"/>
              </a:rPr>
              <a:t> is also possible to collide. Out </a:t>
            </a:r>
            <a:r>
              <a:rPr lang="en-US" sz="1200" kern="1200" dirty="0" err="1">
                <a:solidFill>
                  <a:schemeClr val="tx1"/>
                </a:solidFill>
                <a:effectLst/>
                <a:latin typeface="Arial" charset="0"/>
                <a:ea typeface="ＭＳ Ｐゴシック" charset="-128"/>
                <a:cs typeface="ＭＳ Ｐゴシック" charset="-128"/>
              </a:rPr>
              <a:t>mthod</a:t>
            </a:r>
            <a:r>
              <a:rPr lang="en-US" sz="1200" kern="1200" dirty="0">
                <a:solidFill>
                  <a:schemeClr val="tx1"/>
                </a:solidFill>
                <a:effectLst/>
                <a:latin typeface="Arial" charset="0"/>
                <a:ea typeface="ＭＳ Ｐゴシック" charset="-128"/>
                <a:cs typeface="ＭＳ Ｐゴシック" charset="-128"/>
              </a:rPr>
              <a:t> can </a:t>
            </a:r>
            <a:r>
              <a:rPr lang="en-US" sz="1200" kern="1200" dirty="0" err="1">
                <a:solidFill>
                  <a:schemeClr val="tx1"/>
                </a:solidFill>
                <a:effectLst/>
                <a:latin typeface="Arial" charset="0"/>
                <a:ea typeface="ＭＳ Ｐゴシック" charset="-128"/>
                <a:cs typeface="ＭＳ Ｐゴシック" charset="-128"/>
              </a:rPr>
              <a:t>resovle</a:t>
            </a:r>
            <a:r>
              <a:rPr lang="en-US" sz="1200" kern="1200" dirty="0">
                <a:solidFill>
                  <a:schemeClr val="tx1"/>
                </a:solidFill>
                <a:effectLst/>
                <a:latin typeface="Arial" charset="0"/>
                <a:ea typeface="ＭＳ Ｐゴシック" charset="-128"/>
                <a:cs typeface="ＭＳ Ｐゴシック" charset="-128"/>
              </a:rPr>
              <a:t> </a:t>
            </a:r>
            <a:r>
              <a:rPr lang="en-US" sz="1200" kern="1200" dirty="0" err="1">
                <a:solidFill>
                  <a:schemeClr val="tx1"/>
                </a:solidFill>
                <a:effectLst/>
                <a:latin typeface="Arial" charset="0"/>
                <a:ea typeface="ＭＳ Ｐゴシック" charset="-128"/>
                <a:cs typeface="ＭＳ Ｐゴシック" charset="-128"/>
              </a:rPr>
              <a:t>rts</a:t>
            </a:r>
            <a:r>
              <a:rPr lang="en-US" sz="1200" kern="1200" dirty="0">
                <a:solidFill>
                  <a:schemeClr val="tx1"/>
                </a:solidFill>
                <a:effectLst/>
                <a:latin typeface="Arial" charset="0"/>
                <a:ea typeface="ＭＳ Ｐゴシック" charset="-128"/>
                <a:cs typeface="ＭＳ Ｐゴシック" charset="-128"/>
              </a:rPr>
              <a:t> collision, so we can evaluate the performance if we change the </a:t>
            </a:r>
            <a:r>
              <a:rPr lang="en-US" sz="1200" kern="1200" dirty="0" err="1">
                <a:solidFill>
                  <a:schemeClr val="tx1"/>
                </a:solidFill>
                <a:effectLst/>
                <a:latin typeface="Arial" charset="0"/>
                <a:ea typeface="ＭＳ Ｐゴシック" charset="-128"/>
                <a:cs typeface="ＭＳ Ｐゴシック" charset="-128"/>
              </a:rPr>
              <a:t>rts</a:t>
            </a:r>
            <a:r>
              <a:rPr lang="en-US" sz="1200" kern="1200" dirty="0">
                <a:solidFill>
                  <a:schemeClr val="tx1"/>
                </a:solidFill>
                <a:effectLst/>
                <a:latin typeface="Arial" charset="0"/>
                <a:ea typeface="ＭＳ Ｐゴシック" charset="-128"/>
                <a:cs typeface="ＭＳ Ｐゴシック" charset="-128"/>
              </a:rPr>
              <a:t> threshold. we can see, when we </a:t>
            </a:r>
            <a:r>
              <a:rPr lang="en-US" sz="1200" kern="1200" dirty="0" err="1">
                <a:solidFill>
                  <a:schemeClr val="tx1"/>
                </a:solidFill>
                <a:effectLst/>
                <a:latin typeface="Arial" charset="0"/>
                <a:ea typeface="ＭＳ Ｐゴシック" charset="-128"/>
                <a:cs typeface="ＭＳ Ｐゴシック" charset="-128"/>
              </a:rPr>
              <a:t>decese</a:t>
            </a:r>
            <a:r>
              <a:rPr lang="en-US" sz="1200" kern="1200" dirty="0">
                <a:solidFill>
                  <a:schemeClr val="tx1"/>
                </a:solidFill>
                <a:effectLst/>
                <a:latin typeface="Arial" charset="0"/>
                <a:ea typeface="ＭＳ Ｐゴシック" charset="-128"/>
                <a:cs typeface="ＭＳ Ｐゴシック" charset="-128"/>
              </a:rPr>
              <a:t> the </a:t>
            </a:r>
            <a:r>
              <a:rPr lang="en-US" sz="1200" kern="1200" dirty="0" err="1">
                <a:solidFill>
                  <a:schemeClr val="tx1"/>
                </a:solidFill>
                <a:effectLst/>
                <a:latin typeface="Arial" charset="0"/>
                <a:ea typeface="ＭＳ Ｐゴシック" charset="-128"/>
                <a:cs typeface="ＭＳ Ｐゴシック" charset="-128"/>
              </a:rPr>
              <a:t>rts</a:t>
            </a:r>
            <a:r>
              <a:rPr lang="en-US" sz="1200" kern="1200" dirty="0">
                <a:solidFill>
                  <a:schemeClr val="tx1"/>
                </a:solidFill>
                <a:effectLst/>
                <a:latin typeface="Arial" charset="0"/>
                <a:ea typeface="ＭＳ Ｐゴシック" charset="-128"/>
                <a:cs typeface="ＭＳ Ｐゴシック" charset="-128"/>
              </a:rPr>
              <a:t> threshold, the throughput increase.</a:t>
            </a:r>
          </a:p>
          <a:p>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37</a:t>
            </a:fld>
            <a:endParaRPr lang="en-US" altLang="en-US"/>
          </a:p>
        </p:txBody>
      </p:sp>
    </p:spTree>
    <p:extLst>
      <p:ext uri="{BB962C8B-B14F-4D97-AF65-F5344CB8AC3E}">
        <p14:creationId xmlns:p14="http://schemas.microsoft.com/office/powerpoint/2010/main" val="1384243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We have the common information now, so the next question is how to harness such common information to improve the signal processing? </a:t>
            </a: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38</a:t>
            </a:fld>
            <a:endParaRPr lang="en-US" altLang="en-US"/>
          </a:p>
        </p:txBody>
      </p:sp>
    </p:spTree>
    <p:extLst>
      <p:ext uri="{BB962C8B-B14F-4D97-AF65-F5344CB8AC3E}">
        <p14:creationId xmlns:p14="http://schemas.microsoft.com/office/powerpoint/2010/main" val="2899725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47A1046-BA0A-4609-AEF4-FDC04C328037}" type="slidenum">
              <a:rPr lang="en-US" altLang="en-US" smtClean="0"/>
              <a:pPr/>
              <a:t>39</a:t>
            </a:fld>
            <a:endParaRPr lang="en-US" altLang="en-US"/>
          </a:p>
        </p:txBody>
      </p:sp>
    </p:spTree>
    <p:extLst>
      <p:ext uri="{BB962C8B-B14F-4D97-AF65-F5344CB8AC3E}">
        <p14:creationId xmlns:p14="http://schemas.microsoft.com/office/powerpoint/2010/main" val="122081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transmit together, collision will happen, this will extremely affect the network throughput.</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4</a:t>
            </a:fld>
            <a:endParaRPr lang="en-US" altLang="en-US"/>
          </a:p>
        </p:txBody>
      </p:sp>
    </p:spTree>
    <p:extLst>
      <p:ext uri="{BB962C8B-B14F-4D97-AF65-F5344CB8AC3E}">
        <p14:creationId xmlns:p14="http://schemas.microsoft.com/office/powerpoint/2010/main" val="2429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order to avoid collision, RTS/CTS based channel sensing has been widely used in current </a:t>
            </a:r>
            <a:r>
              <a:rPr lang="en-US" dirty="0" err="1"/>
              <a:t>wifi</a:t>
            </a:r>
            <a:r>
              <a:rPr lang="en-US" dirty="0"/>
              <a:t>.</a:t>
            </a:r>
          </a:p>
          <a:p>
            <a:endParaRPr lang="en-US" dirty="0"/>
          </a:p>
          <a:p>
            <a:r>
              <a:rPr lang="en-US" dirty="0"/>
              <a:t>Basically, </a:t>
            </a:r>
          </a:p>
          <a:p>
            <a:endParaRPr lang="en-US" dirty="0"/>
          </a:p>
          <a:p>
            <a:r>
              <a:rPr lang="en-US" dirty="0"/>
              <a:t>if there is a data packet to be sent, </a:t>
            </a:r>
          </a:p>
          <a:p>
            <a:endParaRPr lang="en-US" dirty="0"/>
          </a:p>
          <a:p>
            <a:r>
              <a:rPr lang="en-US" dirty="0"/>
              <a:t>after a random </a:t>
            </a:r>
            <a:r>
              <a:rPr lang="en-US" dirty="0" err="1"/>
              <a:t>backoff</a:t>
            </a:r>
            <a:r>
              <a:rPr lang="en-US" dirty="0"/>
              <a:t>, it will first transmit a </a:t>
            </a:r>
            <a:r>
              <a:rPr lang="en-US" dirty="0" err="1"/>
              <a:t>rts</a:t>
            </a:r>
            <a:r>
              <a:rPr lang="en-US" dirty="0"/>
              <a:t> packet, then the receiver respond a </a:t>
            </a:r>
            <a:r>
              <a:rPr lang="en-US" dirty="0" err="1"/>
              <a:t>cts</a:t>
            </a:r>
            <a:r>
              <a:rPr lang="en-US" dirty="0"/>
              <a:t>, now transmitter is allowed to send the data packet, and finally, the receiver feedback with an ack.</a:t>
            </a:r>
          </a:p>
          <a:p>
            <a:endParaRPr lang="en-US" dirty="0"/>
          </a:p>
          <a:p>
            <a:r>
              <a:rPr lang="en-US" dirty="0"/>
              <a:t>So this time period is actually protected by RTS signal, which is called NAV, and it can guarantee there is no collision.</a:t>
            </a:r>
          </a:p>
          <a:p>
            <a:endParaRPr lang="en-US" dirty="0"/>
          </a:p>
          <a:p>
            <a:r>
              <a:rPr lang="en-US" dirty="0"/>
              <a:t>But how about this period?</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5</a:t>
            </a:fld>
            <a:endParaRPr lang="en-US" altLang="en-US"/>
          </a:p>
        </p:txBody>
      </p:sp>
    </p:spTree>
    <p:extLst>
      <p:ext uri="{BB962C8B-B14F-4D97-AF65-F5344CB8AC3E}">
        <p14:creationId xmlns:p14="http://schemas.microsoft.com/office/powerpoint/2010/main" val="373097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if two devices choose the same </a:t>
            </a:r>
            <a:r>
              <a:rPr lang="en-US" dirty="0" err="1"/>
              <a:t>backoff</a:t>
            </a:r>
            <a:r>
              <a:rPr lang="en-US" dirty="0"/>
              <a:t>, the following two RTS will collide.  </a:t>
            </a:r>
          </a:p>
          <a:p>
            <a:endParaRPr lang="en-US" dirty="0"/>
          </a:p>
          <a:p>
            <a:r>
              <a:rPr lang="en-US" dirty="0"/>
              <a:t>Can to figure out this problem?</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6</a:t>
            </a:fld>
            <a:endParaRPr lang="en-US" altLang="en-US"/>
          </a:p>
        </p:txBody>
      </p:sp>
    </p:spTree>
    <p:extLst>
      <p:ext uri="{BB962C8B-B14F-4D97-AF65-F5344CB8AC3E}">
        <p14:creationId xmlns:p14="http://schemas.microsoft.com/office/powerpoint/2010/main" val="199113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 take a look at the collision equation. </a:t>
            </a:r>
          </a:p>
          <a:p>
            <a:endParaRPr lang="en-US" dirty="0"/>
          </a:p>
          <a:p>
            <a:r>
              <a:rPr lang="en-US" dirty="0"/>
              <a:t>X1 and x2 are </a:t>
            </a:r>
            <a:r>
              <a:rPr lang="en-US" dirty="0" err="1"/>
              <a:t>rts</a:t>
            </a:r>
            <a:r>
              <a:rPr lang="en-US" dirty="0"/>
              <a:t> from two devices, so at the receiver,  y is the collided signal. H1 and h2 are channel coefficients. </a:t>
            </a:r>
          </a:p>
          <a:p>
            <a:endParaRPr lang="en-US" dirty="0"/>
          </a:p>
          <a:p>
            <a:r>
              <a:rPr lang="en-US" dirty="0"/>
              <a:t>Lets consider a simple scenario, there is no fading,</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7</a:t>
            </a:fld>
            <a:endParaRPr lang="en-US" altLang="en-US"/>
          </a:p>
        </p:txBody>
      </p:sp>
    </p:spTree>
    <p:extLst>
      <p:ext uri="{BB962C8B-B14F-4D97-AF65-F5344CB8AC3E}">
        <p14:creationId xmlns:p14="http://schemas.microsoft.com/office/powerpoint/2010/main" val="59838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have this equation. We know, if x1 and x2 are random, and only given y, it is impossible to solve x1 and x2, this explain why collision is not resolvable.</a:t>
            </a:r>
          </a:p>
          <a:p>
            <a:endParaRPr lang="en-US" dirty="0"/>
          </a:p>
          <a:p>
            <a:r>
              <a:rPr lang="en-US" dirty="0"/>
              <a:t>But, lets see this assumption, what if x1 and x2 are not absolutely random?</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8</a:t>
            </a:fld>
            <a:endParaRPr lang="en-US" altLang="en-US"/>
          </a:p>
        </p:txBody>
      </p:sp>
    </p:spTree>
    <p:extLst>
      <p:ext uri="{BB962C8B-B14F-4D97-AF65-F5344CB8AC3E}">
        <p14:creationId xmlns:p14="http://schemas.microsoft.com/office/powerpoint/2010/main" val="379208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we </a:t>
            </a:r>
            <a:r>
              <a:rPr lang="en-US" altLang="zh-CN" dirty="0"/>
              <a:t>have</a:t>
            </a:r>
            <a:r>
              <a:rPr lang="en-US" dirty="0"/>
              <a:t> 2 constraints …</a:t>
            </a:r>
          </a:p>
          <a:p>
            <a:endParaRPr lang="en-US" dirty="0"/>
          </a:p>
          <a:p>
            <a:r>
              <a:rPr lang="en-US" dirty="0"/>
              <a:t>Now if y equals to 23, then we know x1 must be 3 and x2 must be 20. </a:t>
            </a:r>
          </a:p>
          <a:p>
            <a:endParaRPr lang="en-US" dirty="0"/>
          </a:p>
          <a:p>
            <a:r>
              <a:rPr lang="en-US" dirty="0"/>
              <a:t>Amazing ha, we solve this equation. How to do this?</a:t>
            </a:r>
          </a:p>
        </p:txBody>
      </p:sp>
      <p:sp>
        <p:nvSpPr>
          <p:cNvPr id="4" name="Slide Number Placeholder 3"/>
          <p:cNvSpPr>
            <a:spLocks noGrp="1"/>
          </p:cNvSpPr>
          <p:nvPr>
            <p:ph type="sldNum" sz="quarter" idx="5"/>
          </p:nvPr>
        </p:nvSpPr>
        <p:spPr/>
        <p:txBody>
          <a:bodyPr/>
          <a:lstStyle/>
          <a:p>
            <a:fld id="{947A1046-BA0A-4609-AEF4-FDC04C328037}" type="slidenum">
              <a:rPr lang="en-US" altLang="en-US" smtClean="0"/>
              <a:pPr/>
              <a:t>9</a:t>
            </a:fld>
            <a:endParaRPr lang="en-US" altLang="en-US"/>
          </a:p>
        </p:txBody>
      </p:sp>
    </p:spTree>
    <p:extLst>
      <p:ext uri="{BB962C8B-B14F-4D97-AF65-F5344CB8AC3E}">
        <p14:creationId xmlns:p14="http://schemas.microsoft.com/office/powerpoint/2010/main" val="55341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354700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8634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422578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198788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44203"/>
            <a:ext cx="11963400" cy="846397"/>
          </a:xfrm>
        </p:spPr>
        <p:txBody>
          <a:bodyPr/>
          <a:lstStyle/>
          <a:p>
            <a:r>
              <a:rPr lang="en-US" dirty="0"/>
              <a:t>Click to edit Master title style</a:t>
            </a:r>
          </a:p>
        </p:txBody>
      </p:sp>
      <p:sp>
        <p:nvSpPr>
          <p:cNvPr id="3" name="Content Placeholder 2"/>
          <p:cNvSpPr>
            <a:spLocks noGrp="1"/>
          </p:cNvSpPr>
          <p:nvPr>
            <p:ph idx="1"/>
          </p:nvPr>
        </p:nvSpPr>
        <p:spPr>
          <a:xfrm>
            <a:off x="76200" y="1142999"/>
            <a:ext cx="11963400" cy="5570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28A4B71A-2F6D-4C88-BDD7-63FE6C65ED0D}"/>
              </a:ext>
            </a:extLst>
          </p:cNvPr>
          <p:cNvCxnSpPr>
            <a:cxnSpLocks/>
          </p:cNvCxnSpPr>
          <p:nvPr userDrawn="1"/>
        </p:nvCxnSpPr>
        <p:spPr>
          <a:xfrm>
            <a:off x="76200" y="990600"/>
            <a:ext cx="11963400" cy="0"/>
          </a:xfrm>
          <a:prstGeom prst="line">
            <a:avLst/>
          </a:prstGeom>
          <a:ln w="19050">
            <a:solidFill>
              <a:schemeClr val="accent2">
                <a:lumMod val="7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419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332931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7F1C2C-F1A2-4292-AD91-36CB367B3889}"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1877525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7F1C2C-F1A2-4292-AD91-36CB367B3889}"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2186916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7F1C2C-F1A2-4292-AD91-36CB367B3889}"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999728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F1C2C-F1A2-4292-AD91-36CB367B3889}"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292031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7F1C2C-F1A2-4292-AD91-36CB367B3889}"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13342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5739"/>
            <a:ext cx="10515600" cy="925513"/>
          </a:xfrm>
        </p:spPr>
        <p:txBody>
          <a:bodyPr>
            <a:normAutofit/>
          </a:bodyPr>
          <a:lstStyle>
            <a:lvl1pPr>
              <a:defRPr lang="en-US" sz="3300" kern="120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219200"/>
            <a:ext cx="10515600" cy="495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cxnSp>
        <p:nvCxnSpPr>
          <p:cNvPr id="7" name="Straight Connector 6"/>
          <p:cNvCxnSpPr/>
          <p:nvPr userDrawn="1"/>
        </p:nvCxnSpPr>
        <p:spPr>
          <a:xfrm>
            <a:off x="838200" y="990600"/>
            <a:ext cx="10515600" cy="0"/>
          </a:xfrm>
          <a:prstGeom prst="line">
            <a:avLst/>
          </a:prstGeom>
          <a:ln w="19050">
            <a:solidFill>
              <a:schemeClr val="accent2">
                <a:lumMod val="7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114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7F1C2C-F1A2-4292-AD91-36CB367B3889}"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540203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3040345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92835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F1C2C-F1A2-4292-AD91-36CB367B3889}"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249310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7F1C2C-F1A2-4292-AD91-36CB367B3889}"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71534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7F1C2C-F1A2-4292-AD91-36CB367B3889}"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122304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7F1C2C-F1A2-4292-AD91-36CB367B3889}"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1971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F1C2C-F1A2-4292-AD91-36CB367B3889}"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370650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7F1C2C-F1A2-4292-AD91-36CB367B3889}"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68454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7F1C2C-F1A2-4292-AD91-36CB367B3889}"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A64BD-4CFD-4F50-B2C7-6498774DA704}" type="slidenum">
              <a:rPr lang="en-US" smtClean="0"/>
              <a:t>‹#›</a:t>
            </a:fld>
            <a:endParaRPr lang="en-US"/>
          </a:p>
        </p:txBody>
      </p:sp>
    </p:spTree>
    <p:extLst>
      <p:ext uri="{BB962C8B-B14F-4D97-AF65-F5344CB8AC3E}">
        <p14:creationId xmlns:p14="http://schemas.microsoft.com/office/powerpoint/2010/main" val="63594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F1C2C-F1A2-4292-AD91-36CB367B3889}" type="datetimeFigureOut">
              <a:rPr lang="en-US" smtClean="0"/>
              <a:t>2/27/2020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64BD-4CFD-4F50-B2C7-6498774DA704}" type="slidenum">
              <a:rPr lang="en-US" smtClean="0"/>
              <a:t>‹#›</a:t>
            </a:fld>
            <a:endParaRPr lang="en-US"/>
          </a:p>
        </p:txBody>
      </p:sp>
    </p:spTree>
    <p:extLst>
      <p:ext uri="{BB962C8B-B14F-4D97-AF65-F5344CB8AC3E}">
        <p14:creationId xmlns:p14="http://schemas.microsoft.com/office/powerpoint/2010/main" val="2000948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F1C2C-F1A2-4292-AD91-36CB367B3889}" type="datetimeFigureOut">
              <a:rPr lang="en-US" smtClean="0"/>
              <a:t>2/27/2020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64BD-4CFD-4F50-B2C7-6498774DA704}" type="slidenum">
              <a:rPr lang="en-US" smtClean="0"/>
              <a:t>‹#›</a:t>
            </a:fld>
            <a:endParaRPr lang="en-US"/>
          </a:p>
        </p:txBody>
      </p:sp>
    </p:spTree>
    <p:extLst>
      <p:ext uri="{BB962C8B-B14F-4D97-AF65-F5344CB8AC3E}">
        <p14:creationId xmlns:p14="http://schemas.microsoft.com/office/powerpoint/2010/main" val="1806309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8.wmf"/><Relationship Id="rId3" Type="http://schemas.openxmlformats.org/officeDocument/2006/relationships/notesSlide" Target="../notesSlides/notesSlide10.xml"/><Relationship Id="rId7" Type="http://schemas.openxmlformats.org/officeDocument/2006/relationships/image" Target="../media/image25.wmf"/><Relationship Id="rId12" Type="http://schemas.openxmlformats.org/officeDocument/2006/relationships/oleObject" Target="../embeddings/oleObject18.bin"/><Relationship Id="rId2" Type="http://schemas.openxmlformats.org/officeDocument/2006/relationships/slideLayout" Target="../slideLayouts/slideLayout13.xml"/><Relationship Id="rId16" Type="http://schemas.openxmlformats.org/officeDocument/2006/relationships/image" Target="../media/image30.png"/><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7.wmf"/><Relationship Id="rId5" Type="http://schemas.openxmlformats.org/officeDocument/2006/relationships/image" Target="../media/image15.wmf"/><Relationship Id="rId15" Type="http://schemas.openxmlformats.org/officeDocument/2006/relationships/image" Target="../media/image29.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6.wmf"/><Relationship Id="rId1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8.wmf"/><Relationship Id="rId18" Type="http://schemas.openxmlformats.org/officeDocument/2006/relationships/oleObject" Target="../embeddings/oleObject27.bin"/><Relationship Id="rId3" Type="http://schemas.openxmlformats.org/officeDocument/2006/relationships/notesSlide" Target="../notesSlides/notesSlide11.xml"/><Relationship Id="rId7" Type="http://schemas.openxmlformats.org/officeDocument/2006/relationships/image" Target="../media/image30.wmf"/><Relationship Id="rId12" Type="http://schemas.openxmlformats.org/officeDocument/2006/relationships/oleObject" Target="../embeddings/oleObject24.bin"/><Relationship Id="rId17" Type="http://schemas.openxmlformats.org/officeDocument/2006/relationships/image" Target="../media/image33.wmf"/><Relationship Id="rId2" Type="http://schemas.openxmlformats.org/officeDocument/2006/relationships/slideLayout" Target="../slideLayouts/slideLayout13.xml"/><Relationship Id="rId16" Type="http://schemas.openxmlformats.org/officeDocument/2006/relationships/oleObject" Target="../embeddings/oleObject26.bin"/><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32.wmf"/><Relationship Id="rId5" Type="http://schemas.openxmlformats.org/officeDocument/2006/relationships/image" Target="../media/image15.wmf"/><Relationship Id="rId15" Type="http://schemas.openxmlformats.org/officeDocument/2006/relationships/image" Target="../media/image29.wmf"/><Relationship Id="rId10" Type="http://schemas.openxmlformats.org/officeDocument/2006/relationships/oleObject" Target="../embeddings/oleObject23.bin"/><Relationship Id="rId19" Type="http://schemas.openxmlformats.org/officeDocument/2006/relationships/image" Target="../media/image34.wmf"/><Relationship Id="rId4" Type="http://schemas.openxmlformats.org/officeDocument/2006/relationships/oleObject" Target="../embeddings/oleObject20.bin"/><Relationship Id="rId9" Type="http://schemas.openxmlformats.org/officeDocument/2006/relationships/image" Target="../media/image31.wmf"/><Relationship Id="rId1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2.xml"/><Relationship Id="rId7" Type="http://schemas.openxmlformats.org/officeDocument/2006/relationships/image" Target="../media/image35.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image" Target="../media/image15.wmf"/><Relationship Id="rId10" Type="http://schemas.openxmlformats.org/officeDocument/2006/relationships/image" Target="../media/image300.png"/><Relationship Id="rId4" Type="http://schemas.openxmlformats.org/officeDocument/2006/relationships/oleObject" Target="../embeddings/oleObject28.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7.jpeg"/><Relationship Id="rId5" Type="http://schemas.openxmlformats.org/officeDocument/2006/relationships/image" Target="../media/image15.wmf"/><Relationship Id="rId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1.pn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40.emf"/><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1.png"/><Relationship Id="rId5" Type="http://schemas.openxmlformats.org/officeDocument/2006/relationships/image" Target="../media/image42.wmf"/><Relationship Id="rId4"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41.png"/><Relationship Id="rId5" Type="http://schemas.openxmlformats.org/officeDocument/2006/relationships/image" Target="../media/image43.wmf"/><Relationship Id="rId4" Type="http://schemas.openxmlformats.org/officeDocument/2006/relationships/oleObject" Target="../embeddings/oleObject3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1.png"/><Relationship Id="rId5" Type="http://schemas.openxmlformats.org/officeDocument/2006/relationships/image" Target="../media/image44.wmf"/><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1.png"/><Relationship Id="rId5" Type="http://schemas.openxmlformats.org/officeDocument/2006/relationships/image" Target="../media/image45.wmf"/><Relationship Id="rId4" Type="http://schemas.openxmlformats.org/officeDocument/2006/relationships/oleObject" Target="../embeddings/oleObject3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1.png"/><Relationship Id="rId5" Type="http://schemas.openxmlformats.org/officeDocument/2006/relationships/image" Target="../media/image46.wmf"/><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56.emf"/><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58.png"/><Relationship Id="rId5" Type="http://schemas.openxmlformats.org/officeDocument/2006/relationships/image" Target="../media/image57.wmf"/><Relationship Id="rId4"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2.wmf"/><Relationship Id="rId3" Type="http://schemas.openxmlformats.org/officeDocument/2006/relationships/notesSlide" Target="../notesSlides/notesSlide24.xml"/><Relationship Id="rId7" Type="http://schemas.openxmlformats.org/officeDocument/2006/relationships/image" Target="../media/image59.wmf"/><Relationship Id="rId12"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40.bin"/><Relationship Id="rId11" Type="http://schemas.openxmlformats.org/officeDocument/2006/relationships/image" Target="../media/image61.wmf"/><Relationship Id="rId5" Type="http://schemas.openxmlformats.org/officeDocument/2006/relationships/image" Target="../media/image13.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6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67.wmf"/><Relationship Id="rId18" Type="http://schemas.openxmlformats.org/officeDocument/2006/relationships/oleObject" Target="../embeddings/oleObject51.bin"/><Relationship Id="rId26" Type="http://schemas.openxmlformats.org/officeDocument/2006/relationships/oleObject" Target="../embeddings/oleObject55.bin"/><Relationship Id="rId3" Type="http://schemas.openxmlformats.org/officeDocument/2006/relationships/notesSlide" Target="../notesSlides/notesSlide25.xml"/><Relationship Id="rId21" Type="http://schemas.openxmlformats.org/officeDocument/2006/relationships/image" Target="../media/image71.emf"/><Relationship Id="rId34" Type="http://schemas.openxmlformats.org/officeDocument/2006/relationships/oleObject" Target="../embeddings/oleObject59.bin"/><Relationship Id="rId7" Type="http://schemas.openxmlformats.org/officeDocument/2006/relationships/image" Target="../media/image64.wmf"/><Relationship Id="rId12" Type="http://schemas.openxmlformats.org/officeDocument/2006/relationships/oleObject" Target="../embeddings/oleObject48.bin"/><Relationship Id="rId17" Type="http://schemas.openxmlformats.org/officeDocument/2006/relationships/image" Target="../media/image69.wmf"/><Relationship Id="rId25" Type="http://schemas.openxmlformats.org/officeDocument/2006/relationships/image" Target="../media/image73.emf"/><Relationship Id="rId33" Type="http://schemas.openxmlformats.org/officeDocument/2006/relationships/image" Target="../media/image77.wmf"/><Relationship Id="rId2" Type="http://schemas.openxmlformats.org/officeDocument/2006/relationships/slideLayout" Target="../slideLayouts/slideLayout13.xml"/><Relationship Id="rId16" Type="http://schemas.openxmlformats.org/officeDocument/2006/relationships/oleObject" Target="../embeddings/oleObject50.bin"/><Relationship Id="rId20" Type="http://schemas.openxmlformats.org/officeDocument/2006/relationships/oleObject" Target="../embeddings/oleObject52.bin"/><Relationship Id="rId29" Type="http://schemas.openxmlformats.org/officeDocument/2006/relationships/image" Target="../media/image75.emf"/><Relationship Id="rId1" Type="http://schemas.openxmlformats.org/officeDocument/2006/relationships/vmlDrawing" Target="../drawings/vmlDrawing17.vml"/><Relationship Id="rId6" Type="http://schemas.openxmlformats.org/officeDocument/2006/relationships/oleObject" Target="../embeddings/oleObject45.bin"/><Relationship Id="rId11" Type="http://schemas.openxmlformats.org/officeDocument/2006/relationships/image" Target="../media/image66.wmf"/><Relationship Id="rId24" Type="http://schemas.openxmlformats.org/officeDocument/2006/relationships/oleObject" Target="../embeddings/oleObject54.bin"/><Relationship Id="rId32" Type="http://schemas.openxmlformats.org/officeDocument/2006/relationships/oleObject" Target="../embeddings/oleObject58.bin"/><Relationship Id="rId5" Type="http://schemas.openxmlformats.org/officeDocument/2006/relationships/image" Target="../media/image63.wmf"/><Relationship Id="rId15" Type="http://schemas.openxmlformats.org/officeDocument/2006/relationships/image" Target="../media/image68.wmf"/><Relationship Id="rId23" Type="http://schemas.openxmlformats.org/officeDocument/2006/relationships/image" Target="../media/image72.emf"/><Relationship Id="rId28" Type="http://schemas.openxmlformats.org/officeDocument/2006/relationships/oleObject" Target="../embeddings/oleObject56.bin"/><Relationship Id="rId10" Type="http://schemas.openxmlformats.org/officeDocument/2006/relationships/oleObject" Target="../embeddings/oleObject47.bin"/><Relationship Id="rId19" Type="http://schemas.openxmlformats.org/officeDocument/2006/relationships/image" Target="../media/image70.wmf"/><Relationship Id="rId31" Type="http://schemas.openxmlformats.org/officeDocument/2006/relationships/image" Target="../media/image76.emf"/><Relationship Id="rId4" Type="http://schemas.openxmlformats.org/officeDocument/2006/relationships/oleObject" Target="../embeddings/oleObject44.bin"/><Relationship Id="rId9" Type="http://schemas.openxmlformats.org/officeDocument/2006/relationships/image" Target="../media/image65.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74.emf"/><Relationship Id="rId30" Type="http://schemas.openxmlformats.org/officeDocument/2006/relationships/oleObject" Target="../embeddings/oleObject57.bin"/><Relationship Id="rId35"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2.wmf"/><Relationship Id="rId3" Type="http://schemas.openxmlformats.org/officeDocument/2006/relationships/notesSlide" Target="../notesSlides/notesSlide26.xml"/><Relationship Id="rId7" Type="http://schemas.openxmlformats.org/officeDocument/2006/relationships/oleObject" Target="../embeddings/oleObject61.bin"/><Relationship Id="rId12" Type="http://schemas.openxmlformats.org/officeDocument/2006/relationships/oleObject" Target="../embeddings/oleObject63.bin"/><Relationship Id="rId17" Type="http://schemas.openxmlformats.org/officeDocument/2006/relationships/image" Target="../media/image84.wmf"/><Relationship Id="rId2" Type="http://schemas.openxmlformats.org/officeDocument/2006/relationships/slideLayout" Target="../slideLayouts/slideLayout13.xml"/><Relationship Id="rId16" Type="http://schemas.openxmlformats.org/officeDocument/2006/relationships/oleObject" Target="../embeddings/oleObject65.bin"/><Relationship Id="rId1" Type="http://schemas.openxmlformats.org/officeDocument/2006/relationships/vmlDrawing" Target="../drawings/vmlDrawing18.vml"/><Relationship Id="rId6" Type="http://schemas.openxmlformats.org/officeDocument/2006/relationships/image" Target="../media/image56.emf"/><Relationship Id="rId11" Type="http://schemas.openxmlformats.org/officeDocument/2006/relationships/image" Target="../media/image85.png"/><Relationship Id="rId5" Type="http://schemas.openxmlformats.org/officeDocument/2006/relationships/image" Target="../media/image79.wmf"/><Relationship Id="rId15" Type="http://schemas.openxmlformats.org/officeDocument/2006/relationships/image" Target="../media/image83.wmf"/><Relationship Id="rId10" Type="http://schemas.openxmlformats.org/officeDocument/2006/relationships/image" Target="../media/image81.wmf"/><Relationship Id="rId4" Type="http://schemas.openxmlformats.org/officeDocument/2006/relationships/oleObject" Target="../embeddings/oleObject60.bin"/><Relationship Id="rId9" Type="http://schemas.openxmlformats.org/officeDocument/2006/relationships/oleObject" Target="../embeddings/oleObject62.bin"/><Relationship Id="rId14" Type="http://schemas.openxmlformats.org/officeDocument/2006/relationships/oleObject" Target="../embeddings/oleObject6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87.png"/><Relationship Id="rId5" Type="http://schemas.openxmlformats.org/officeDocument/2006/relationships/image" Target="../media/image86.wmf"/><Relationship Id="rId4" Type="http://schemas.openxmlformats.org/officeDocument/2006/relationships/oleObject" Target="../embeddings/oleObject66.bin"/></Relationships>
</file>

<file path=ppt/slides/_rels/slide2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slides/_rels/slide29.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image" Target="../media/image96.emf"/><Relationship Id="rId3" Type="http://schemas.openxmlformats.org/officeDocument/2006/relationships/notesSlide" Target="../notesSlides/notesSlide29.xml"/><Relationship Id="rId7" Type="http://schemas.openxmlformats.org/officeDocument/2006/relationships/image" Target="../media/image94.emf"/><Relationship Id="rId12" Type="http://schemas.openxmlformats.org/officeDocument/2006/relationships/image" Target="../media/image79.wmf"/><Relationship Id="rId2" Type="http://schemas.openxmlformats.org/officeDocument/2006/relationships/slideLayout" Target="../slideLayouts/slideLayout13.xml"/><Relationship Id="rId16" Type="http://schemas.openxmlformats.org/officeDocument/2006/relationships/image" Target="../media/image91.emf"/><Relationship Id="rId1" Type="http://schemas.openxmlformats.org/officeDocument/2006/relationships/vmlDrawing" Target="../drawings/vmlDrawing20.vml"/><Relationship Id="rId6" Type="http://schemas.openxmlformats.org/officeDocument/2006/relationships/image" Target="../media/image93.emf"/><Relationship Id="rId11" Type="http://schemas.openxmlformats.org/officeDocument/2006/relationships/oleObject" Target="../embeddings/oleObject68.bin"/><Relationship Id="rId5" Type="http://schemas.openxmlformats.org/officeDocument/2006/relationships/image" Target="../media/image89.emf"/><Relationship Id="rId15" Type="http://schemas.openxmlformats.org/officeDocument/2006/relationships/image" Target="../media/image98.emf"/><Relationship Id="rId10" Type="http://schemas.openxmlformats.org/officeDocument/2006/relationships/image" Target="../media/image92.wmf"/><Relationship Id="rId4" Type="http://schemas.openxmlformats.org/officeDocument/2006/relationships/image" Target="../media/image88.jpeg"/><Relationship Id="rId9" Type="http://schemas.openxmlformats.org/officeDocument/2006/relationships/oleObject" Target="../embeddings/oleObject67.bin"/><Relationship Id="rId14" Type="http://schemas.openxmlformats.org/officeDocument/2006/relationships/image" Target="../media/image97.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03.emf"/></Relationships>
</file>

<file path=ppt/slides/_rels/slide35.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04.emf"/></Relationships>
</file>

<file path=ppt/slides/_rels/slide3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106.emf"/><Relationship Id="rId4" Type="http://schemas.openxmlformats.org/officeDocument/2006/relationships/image" Target="../media/image105.emf"/></Relationships>
</file>

<file path=ppt/slides/_rels/slide3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09.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6.wmf"/><Relationship Id="rId12"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image" Target="../media/image20.wmf"/><Relationship Id="rId12"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2.wmf"/><Relationship Id="rId5" Type="http://schemas.openxmlformats.org/officeDocument/2006/relationships/image" Target="../media/image1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1.wmf"/><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525" y="1079628"/>
            <a:ext cx="12182475" cy="1859425"/>
          </a:xfrm>
          <a:prstGeom prst="rect">
            <a:avLst/>
          </a:prstGeom>
          <a:solidFill>
            <a:srgbClr val="DFD0A5">
              <a:alpha val="78822"/>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cxnSp>
        <p:nvCxnSpPr>
          <p:cNvPr id="11" name="Straight Connector 10"/>
          <p:cNvCxnSpPr>
            <a:cxnSpLocks/>
          </p:cNvCxnSpPr>
          <p:nvPr/>
        </p:nvCxnSpPr>
        <p:spPr>
          <a:xfrm>
            <a:off x="-1" y="6804800"/>
            <a:ext cx="12192001" cy="0"/>
          </a:xfrm>
          <a:prstGeom prst="line">
            <a:avLst/>
          </a:prstGeom>
          <a:ln w="60325">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12" name="Rectangle 11"/>
          <p:cNvSpPr>
            <a:spLocks noChangeArrowheads="1"/>
          </p:cNvSpPr>
          <p:nvPr/>
        </p:nvSpPr>
        <p:spPr bwMode="auto">
          <a:xfrm flipV="1">
            <a:off x="9525" y="6705600"/>
            <a:ext cx="12192000" cy="45719"/>
          </a:xfrm>
          <a:prstGeom prst="rect">
            <a:avLst/>
          </a:prstGeom>
          <a:solidFill>
            <a:srgbClr val="DAC9AA">
              <a:alpha val="78431"/>
            </a:srgbClr>
          </a:solidFill>
          <a:ln>
            <a:noFill/>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13" name="Subtitle 2"/>
          <p:cNvSpPr>
            <a:spLocks noGrp="1"/>
          </p:cNvSpPr>
          <p:nvPr>
            <p:ph type="subTitle" idx="1"/>
          </p:nvPr>
        </p:nvSpPr>
        <p:spPr>
          <a:xfrm>
            <a:off x="1285875" y="3443307"/>
            <a:ext cx="10287000" cy="1981200"/>
          </a:xfrm>
        </p:spPr>
        <p:txBody>
          <a:bodyPr>
            <a:normAutofit/>
          </a:bodyPr>
          <a:lstStyle/>
          <a:p>
            <a:pPr algn="l"/>
            <a:r>
              <a:rPr lang="en-US" sz="2800" u="sng" dirty="0">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Shangqing Zhao </a:t>
            </a:r>
            <a:r>
              <a:rPr lang="en-US" sz="2800" dirty="0">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 </a:t>
            </a:r>
            <a:r>
              <a:rPr lang="en-US" sz="2800" dirty="0" err="1">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Zhe</a:t>
            </a:r>
            <a:r>
              <a:rPr lang="en-US" sz="2800" dirty="0">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 Qu, </a:t>
            </a:r>
            <a:r>
              <a:rPr lang="en-US" sz="2800" dirty="0" err="1">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Zhengping</a:t>
            </a:r>
            <a:r>
              <a:rPr lang="en-US" sz="2800" dirty="0">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 Luo,</a:t>
            </a:r>
            <a:r>
              <a:rPr lang="en-US" sz="2800" baseline="30000" dirty="0">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 </a:t>
            </a:r>
            <a:r>
              <a:rPr lang="en-US" sz="2800" dirty="0" err="1">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Zhuo</a:t>
            </a:r>
            <a:r>
              <a:rPr lang="en-US" sz="2800" dirty="0">
                <a:solidFill>
                  <a:schemeClr val="accent1">
                    <a:lumMod val="50000"/>
                  </a:schemeClr>
                </a:solidFill>
                <a:latin typeface="Helvetica" panose="020B0604020202020204" pitchFamily="34" charset="0"/>
                <a:ea typeface="Cambria Math" panose="02040503050406030204" pitchFamily="18" charset="0"/>
                <a:cs typeface="Helvetica" panose="020B0604020202020204" pitchFamily="34" charset="0"/>
              </a:rPr>
              <a:t> Lu, Yao Liu</a:t>
            </a:r>
          </a:p>
          <a:p>
            <a:pPr algn="l"/>
            <a:endParaRPr lang="en-US" sz="2000" dirty="0">
              <a:solidFill>
                <a:srgbClr val="000510"/>
              </a:solidFill>
              <a:latin typeface="Helvetica" panose="020B0604020202020204" pitchFamily="34" charset="0"/>
              <a:ea typeface="Cambria Math" panose="02040503050406030204" pitchFamily="18" charset="0"/>
              <a:cs typeface="Helvetica" panose="020B0604020202020204" pitchFamily="34" charset="0"/>
            </a:endParaRPr>
          </a:p>
          <a:p>
            <a:r>
              <a:rPr lang="en-US" sz="3200" dirty="0">
                <a:latin typeface="Helvetica" panose="020B0604020202020204" pitchFamily="34" charset="0"/>
                <a:ea typeface="Cambria Math" panose="02040503050406030204" pitchFamily="18" charset="0"/>
                <a:cs typeface="Helvetica" panose="020B0604020202020204" pitchFamily="34" charset="0"/>
              </a:rPr>
              <a:t>University of South Florida</a:t>
            </a:r>
          </a:p>
        </p:txBody>
      </p:sp>
      <p:sp>
        <p:nvSpPr>
          <p:cNvPr id="7" name="Rectangle 6"/>
          <p:cNvSpPr>
            <a:spLocks noChangeArrowheads="1"/>
          </p:cNvSpPr>
          <p:nvPr/>
        </p:nvSpPr>
        <p:spPr bwMode="auto">
          <a:xfrm rot="16200000">
            <a:off x="-2983232" y="2960368"/>
            <a:ext cx="6880863" cy="914399"/>
          </a:xfrm>
          <a:prstGeom prst="rect">
            <a:avLst/>
          </a:prstGeom>
          <a:solidFill>
            <a:srgbClr val="F2C874">
              <a:alpha val="31765"/>
            </a:srgbClr>
          </a:solidFill>
          <a:ln>
            <a:noFill/>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2" name="TextBox 1"/>
          <p:cNvSpPr txBox="1"/>
          <p:nvPr/>
        </p:nvSpPr>
        <p:spPr>
          <a:xfrm>
            <a:off x="838200" y="1473916"/>
            <a:ext cx="10896600" cy="814838"/>
          </a:xfrm>
          <a:prstGeom prst="rect">
            <a:avLst/>
          </a:prstGeom>
          <a:noFill/>
        </p:spPr>
        <p:txBody>
          <a:bodyPr wrap="square" rtlCol="0">
            <a:spAutoFit/>
          </a:bodyPr>
          <a:lstStyle/>
          <a:p>
            <a:pPr algn="ctr">
              <a:lnSpc>
                <a:spcPct val="150000"/>
              </a:lnSpc>
            </a:pPr>
            <a:r>
              <a:rPr lang="en-US" sz="3600" dirty="0">
                <a:latin typeface="Lucida Fax" panose="02060602050505020204" pitchFamily="18" charset="0"/>
                <a:cs typeface="Helvetica" panose="020B0604020202020204" pitchFamily="34" charset="0"/>
              </a:rPr>
              <a:t>Comb Decoding towards Collision-Free </a:t>
            </a:r>
            <a:r>
              <a:rPr lang="en-US" sz="3600" dirty="0" err="1">
                <a:latin typeface="Lucida Fax" panose="02060602050505020204" pitchFamily="18" charset="0"/>
                <a:cs typeface="Helvetica" panose="020B0604020202020204" pitchFamily="34" charset="0"/>
              </a:rPr>
              <a:t>WiFi</a:t>
            </a:r>
            <a:endParaRPr lang="en-US" sz="3600" dirty="0">
              <a:latin typeface="Lucida Fax" panose="02060602050505020204" pitchFamily="18" charset="0"/>
              <a:cs typeface="Helvetica" panose="020B0604020202020204" pitchFamily="34" charset="0"/>
            </a:endParaRPr>
          </a:p>
        </p:txBody>
      </p:sp>
      <p:cxnSp>
        <p:nvCxnSpPr>
          <p:cNvPr id="9" name="Straight Connector 8"/>
          <p:cNvCxnSpPr>
            <a:cxnSpLocks/>
          </p:cNvCxnSpPr>
          <p:nvPr/>
        </p:nvCxnSpPr>
        <p:spPr>
          <a:xfrm>
            <a:off x="0" y="2971800"/>
            <a:ext cx="12172950" cy="0"/>
          </a:xfrm>
          <a:prstGeom prst="line">
            <a:avLst/>
          </a:prstGeom>
          <a:ln w="50800">
            <a:solidFill>
              <a:srgbClr val="339164"/>
            </a:solidFill>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15" name="Picture 14">
            <a:extLst>
              <a:ext uri="{FF2B5EF4-FFF2-40B4-BE49-F238E27FC236}">
                <a16:creationId xmlns:a16="http://schemas.microsoft.com/office/drawing/2014/main" id="{96280F90-E300-4B6F-A9CE-EA3D365AC14F}"/>
              </a:ext>
            </a:extLst>
          </p:cNvPr>
          <p:cNvPicPr/>
          <p:nvPr/>
        </p:nvPicPr>
        <p:blipFill>
          <a:blip r:embed="rId4">
            <a:extLst>
              <a:ext uri="{28A0092B-C50C-407E-A947-70E740481C1C}">
                <a14:useLocalDpi xmlns:a14="http://schemas.microsoft.com/office/drawing/2010/main" val="0"/>
              </a:ext>
            </a:extLst>
          </a:blip>
          <a:stretch>
            <a:fillRect/>
          </a:stretch>
        </p:blipFill>
        <p:spPr>
          <a:xfrm>
            <a:off x="19050" y="5975762"/>
            <a:ext cx="3943349" cy="703097"/>
          </a:xfrm>
          <a:prstGeom prst="rect">
            <a:avLst/>
          </a:prstGeom>
        </p:spPr>
      </p:pic>
      <p:graphicFrame>
        <p:nvGraphicFramePr>
          <p:cNvPr id="3" name="Object 2">
            <a:extLst>
              <a:ext uri="{FF2B5EF4-FFF2-40B4-BE49-F238E27FC236}">
                <a16:creationId xmlns:a16="http://schemas.microsoft.com/office/drawing/2014/main" id="{91EABF0F-F48E-4791-8078-0739D3C55B71}"/>
              </a:ext>
            </a:extLst>
          </p:cNvPr>
          <p:cNvGraphicFramePr>
            <a:graphicFrameLocks noChangeAspect="1"/>
          </p:cNvGraphicFramePr>
          <p:nvPr>
            <p:extLst>
              <p:ext uri="{D42A27DB-BD31-4B8C-83A1-F6EECF244321}">
                <p14:modId xmlns:p14="http://schemas.microsoft.com/office/powerpoint/2010/main" val="282333204"/>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82071"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927600" y="2667000"/>
                        <a:ext cx="914400" cy="1984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ED19481-72DD-4876-86C6-9B1AD4160CD3}"/>
              </a:ext>
            </a:extLst>
          </p:cNvPr>
          <p:cNvGraphicFramePr>
            <a:graphicFrameLocks noChangeAspect="1"/>
          </p:cNvGraphicFramePr>
          <p:nvPr>
            <p:extLst>
              <p:ext uri="{D42A27DB-BD31-4B8C-83A1-F6EECF244321}">
                <p14:modId xmlns:p14="http://schemas.microsoft.com/office/powerpoint/2010/main" val="1903059066"/>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82072"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4927600" y="26670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158533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endParaRPr lang="en-US" dirty="0"/>
          </a:p>
          <a:p>
            <a:r>
              <a:rPr lang="en-US" dirty="0"/>
              <a:t>Matrix Form</a:t>
            </a:r>
          </a:p>
          <a:p>
            <a:endParaRPr lang="en-US" dirty="0"/>
          </a:p>
          <a:p>
            <a:pPr marL="0" indent="0">
              <a:buNone/>
            </a:pPr>
            <a:endParaRPr lang="en-US" dirty="0"/>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nvGraphicFramePr>
        <p:xfrm>
          <a:off x="1315547" y="1828926"/>
          <a:ext cx="1866900" cy="520700"/>
        </p:xfrm>
        <a:graphic>
          <a:graphicData uri="http://schemas.openxmlformats.org/presentationml/2006/ole">
            <mc:AlternateContent xmlns:mc="http://schemas.openxmlformats.org/markup-compatibility/2006">
              <mc:Choice xmlns:v="urn:schemas-microsoft-com:vml" Requires="v">
                <p:oleObj spid="_x0000_s60276" name="Equation" r:id="rId4" imgW="1866600" imgH="520560" progId="Equation.DSMT4">
                  <p:embed/>
                </p:oleObj>
              </mc:Choice>
              <mc:Fallback>
                <p:oleObj name="Equation" r:id="rId4" imgW="1866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1315547" y="1828926"/>
                        <a:ext cx="1866900" cy="520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2CE1069-351D-47EE-8687-B0B48A2412F0}"/>
              </a:ext>
            </a:extLst>
          </p:cNvPr>
          <p:cNvGraphicFramePr>
            <a:graphicFrameLocks noChangeAspect="1"/>
          </p:cNvGraphicFramePr>
          <p:nvPr>
            <p:extLst>
              <p:ext uri="{D42A27DB-BD31-4B8C-83A1-F6EECF244321}">
                <p14:modId xmlns:p14="http://schemas.microsoft.com/office/powerpoint/2010/main" val="1898946534"/>
              </p:ext>
            </p:extLst>
          </p:nvPr>
        </p:nvGraphicFramePr>
        <p:xfrm>
          <a:off x="4643438" y="1797050"/>
          <a:ext cx="2019300" cy="584200"/>
        </p:xfrm>
        <a:graphic>
          <a:graphicData uri="http://schemas.openxmlformats.org/presentationml/2006/ole">
            <mc:AlternateContent xmlns:mc="http://schemas.openxmlformats.org/markup-compatibility/2006">
              <mc:Choice xmlns:v="urn:schemas-microsoft-com:vml" Requires="v">
                <p:oleObj spid="_x0000_s60277" name="Equation" r:id="rId6" imgW="2019240" imgH="583920" progId="Equation.DSMT4">
                  <p:embed/>
                </p:oleObj>
              </mc:Choice>
              <mc:Fallback>
                <p:oleObj name="Equation" r:id="rId6" imgW="2019240" imgH="583920" progId="Equation.DSMT4">
                  <p:embed/>
                  <p:pic>
                    <p:nvPicPr>
                      <p:cNvPr id="14" name="Object 13">
                        <a:extLst>
                          <a:ext uri="{FF2B5EF4-FFF2-40B4-BE49-F238E27FC236}">
                            <a16:creationId xmlns:a16="http://schemas.microsoft.com/office/drawing/2014/main" id="{D2CE1069-351D-47EE-8687-B0B48A2412F0}"/>
                          </a:ext>
                        </a:extLst>
                      </p:cNvPr>
                      <p:cNvPicPr/>
                      <p:nvPr/>
                    </p:nvPicPr>
                    <p:blipFill>
                      <a:blip r:embed="rId7"/>
                      <a:stretch>
                        <a:fillRect/>
                      </a:stretch>
                    </p:blipFill>
                    <p:spPr>
                      <a:xfrm>
                        <a:off x="4643438" y="1797050"/>
                        <a:ext cx="2019300" cy="584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2CA882-F333-4D6E-99BF-6158D4ADC8C0}"/>
              </a:ext>
            </a:extLst>
          </p:cNvPr>
          <p:cNvGraphicFramePr>
            <a:graphicFrameLocks noChangeAspect="1"/>
          </p:cNvGraphicFramePr>
          <p:nvPr>
            <p:extLst>
              <p:ext uri="{D42A27DB-BD31-4B8C-83A1-F6EECF244321}">
                <p14:modId xmlns:p14="http://schemas.microsoft.com/office/powerpoint/2010/main" val="4012056018"/>
              </p:ext>
            </p:extLst>
          </p:nvPr>
        </p:nvGraphicFramePr>
        <p:xfrm>
          <a:off x="7505700" y="1797050"/>
          <a:ext cx="2794000" cy="584200"/>
        </p:xfrm>
        <a:graphic>
          <a:graphicData uri="http://schemas.openxmlformats.org/presentationml/2006/ole">
            <mc:AlternateContent xmlns:mc="http://schemas.openxmlformats.org/markup-compatibility/2006">
              <mc:Choice xmlns:v="urn:schemas-microsoft-com:vml" Requires="v">
                <p:oleObj spid="_x0000_s60278" name="Equation" r:id="rId8" imgW="2793960" imgH="583920" progId="Equation.DSMT4">
                  <p:embed/>
                </p:oleObj>
              </mc:Choice>
              <mc:Fallback>
                <p:oleObj name="Equation" r:id="rId8" imgW="2793960" imgH="583920" progId="Equation.DSMT4">
                  <p:embed/>
                  <p:pic>
                    <p:nvPicPr>
                      <p:cNvPr id="16" name="Object 15">
                        <a:extLst>
                          <a:ext uri="{FF2B5EF4-FFF2-40B4-BE49-F238E27FC236}">
                            <a16:creationId xmlns:a16="http://schemas.microsoft.com/office/drawing/2014/main" id="{1E2CA882-F333-4D6E-99BF-6158D4ADC8C0}"/>
                          </a:ext>
                        </a:extLst>
                      </p:cNvPr>
                      <p:cNvPicPr/>
                      <p:nvPr/>
                    </p:nvPicPr>
                    <p:blipFill>
                      <a:blip r:embed="rId9"/>
                      <a:stretch>
                        <a:fillRect/>
                      </a:stretch>
                    </p:blipFill>
                    <p:spPr>
                      <a:xfrm>
                        <a:off x="7505700" y="1797050"/>
                        <a:ext cx="2794000" cy="5842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1F5B054-8907-45AF-B3A1-3C51F9583BF0}"/>
              </a:ext>
            </a:extLst>
          </p:cNvPr>
          <p:cNvSpPr txBox="1"/>
          <p:nvPr/>
        </p:nvSpPr>
        <p:spPr>
          <a:xfrm>
            <a:off x="3315495" y="1825721"/>
            <a:ext cx="1358900" cy="523220"/>
          </a:xfrm>
          <a:prstGeom prst="rect">
            <a:avLst/>
          </a:prstGeom>
          <a:noFill/>
        </p:spPr>
        <p:txBody>
          <a:bodyPr wrap="square" rtlCol="0">
            <a:spAutoFit/>
          </a:bodyPr>
          <a:lstStyle/>
          <a:p>
            <a:r>
              <a:rPr lang="en-US" sz="2800" dirty="0">
                <a:latin typeface="+mn-lt"/>
                <a:ea typeface="+mn-ea"/>
              </a:rPr>
              <a:t>where,</a:t>
            </a:r>
          </a:p>
        </p:txBody>
      </p:sp>
      <p:sp>
        <p:nvSpPr>
          <p:cNvPr id="20" name="TextBox 19">
            <a:extLst>
              <a:ext uri="{FF2B5EF4-FFF2-40B4-BE49-F238E27FC236}">
                <a16:creationId xmlns:a16="http://schemas.microsoft.com/office/drawing/2014/main" id="{51839A2B-0659-41DE-994E-9E39BE3A6BD7}"/>
              </a:ext>
            </a:extLst>
          </p:cNvPr>
          <p:cNvSpPr txBox="1"/>
          <p:nvPr/>
        </p:nvSpPr>
        <p:spPr>
          <a:xfrm>
            <a:off x="6699647" y="1825721"/>
            <a:ext cx="1358900" cy="523220"/>
          </a:xfrm>
          <a:prstGeom prst="rect">
            <a:avLst/>
          </a:prstGeom>
          <a:noFill/>
        </p:spPr>
        <p:txBody>
          <a:bodyPr wrap="square" rtlCol="0">
            <a:spAutoFit/>
          </a:bodyPr>
          <a:lstStyle/>
          <a:p>
            <a:r>
              <a:rPr lang="en-US" sz="2800" dirty="0">
                <a:latin typeface="+mn-lt"/>
                <a:ea typeface="+mn-ea"/>
              </a:rPr>
              <a:t>and</a:t>
            </a:r>
          </a:p>
        </p:txBody>
      </p:sp>
      <p:graphicFrame>
        <p:nvGraphicFramePr>
          <p:cNvPr id="7" name="Object 6">
            <a:extLst>
              <a:ext uri="{FF2B5EF4-FFF2-40B4-BE49-F238E27FC236}">
                <a16:creationId xmlns:a16="http://schemas.microsoft.com/office/drawing/2014/main" id="{E4C51B8C-CDF9-414A-B8ED-7BEF361441C9}"/>
              </a:ext>
            </a:extLst>
          </p:cNvPr>
          <p:cNvGraphicFramePr>
            <a:graphicFrameLocks noChangeAspect="1"/>
          </p:cNvGraphicFramePr>
          <p:nvPr>
            <p:extLst>
              <p:ext uri="{D42A27DB-BD31-4B8C-83A1-F6EECF244321}">
                <p14:modId xmlns:p14="http://schemas.microsoft.com/office/powerpoint/2010/main" val="135207587"/>
              </p:ext>
            </p:extLst>
          </p:nvPr>
        </p:nvGraphicFramePr>
        <p:xfrm>
          <a:off x="2927612" y="4341930"/>
          <a:ext cx="4445000" cy="482600"/>
        </p:xfrm>
        <a:graphic>
          <a:graphicData uri="http://schemas.openxmlformats.org/presentationml/2006/ole">
            <mc:AlternateContent xmlns:mc="http://schemas.openxmlformats.org/markup-compatibility/2006">
              <mc:Choice xmlns:v="urn:schemas-microsoft-com:vml" Requires="v">
                <p:oleObj spid="_x0000_s60279" name="Equation" r:id="rId10" imgW="4444920" imgH="482400" progId="Equation.DSMT4">
                  <p:embed/>
                </p:oleObj>
              </mc:Choice>
              <mc:Fallback>
                <p:oleObj name="Equation" r:id="rId10" imgW="4444920" imgH="482400" progId="Equation.DSMT4">
                  <p:embed/>
                  <p:pic>
                    <p:nvPicPr>
                      <p:cNvPr id="7" name="Object 6">
                        <a:extLst>
                          <a:ext uri="{FF2B5EF4-FFF2-40B4-BE49-F238E27FC236}">
                            <a16:creationId xmlns:a16="http://schemas.microsoft.com/office/drawing/2014/main" id="{E4C51B8C-CDF9-414A-B8ED-7BEF361441C9}"/>
                          </a:ext>
                        </a:extLst>
                      </p:cNvPr>
                      <p:cNvPicPr/>
                      <p:nvPr/>
                    </p:nvPicPr>
                    <p:blipFill>
                      <a:blip r:embed="rId11"/>
                      <a:stretch>
                        <a:fillRect/>
                      </a:stretch>
                    </p:blipFill>
                    <p:spPr>
                      <a:xfrm>
                        <a:off x="2927612" y="4341930"/>
                        <a:ext cx="4445000" cy="482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2B77AB4-1944-4949-90E1-B1D648D3C09D}"/>
              </a:ext>
            </a:extLst>
          </p:cNvPr>
          <p:cNvGraphicFramePr>
            <a:graphicFrameLocks noChangeAspect="1"/>
          </p:cNvGraphicFramePr>
          <p:nvPr>
            <p:extLst>
              <p:ext uri="{D42A27DB-BD31-4B8C-83A1-F6EECF244321}">
                <p14:modId xmlns:p14="http://schemas.microsoft.com/office/powerpoint/2010/main" val="2439200497"/>
              </p:ext>
            </p:extLst>
          </p:nvPr>
        </p:nvGraphicFramePr>
        <p:xfrm>
          <a:off x="5608638" y="1865313"/>
          <a:ext cx="876300" cy="444500"/>
        </p:xfrm>
        <a:graphic>
          <a:graphicData uri="http://schemas.openxmlformats.org/presentationml/2006/ole">
            <mc:AlternateContent xmlns:mc="http://schemas.openxmlformats.org/markup-compatibility/2006">
              <mc:Choice xmlns:v="urn:schemas-microsoft-com:vml" Requires="v">
                <p:oleObj spid="_x0000_s60280" name="Equation" r:id="rId12" imgW="876240" imgH="444240" progId="Equation.DSMT4">
                  <p:embed/>
                </p:oleObj>
              </mc:Choice>
              <mc:Fallback>
                <p:oleObj name="Equation" r:id="rId12" imgW="876240" imgH="444240" progId="Equation.DSMT4">
                  <p:embed/>
                  <p:pic>
                    <p:nvPicPr>
                      <p:cNvPr id="11" name="Object 10">
                        <a:extLst>
                          <a:ext uri="{FF2B5EF4-FFF2-40B4-BE49-F238E27FC236}">
                            <a16:creationId xmlns:a16="http://schemas.microsoft.com/office/drawing/2014/main" id="{C2B77AB4-1944-4949-90E1-B1D648D3C09D}"/>
                          </a:ext>
                        </a:extLst>
                      </p:cNvPr>
                      <p:cNvPicPr/>
                      <p:nvPr/>
                    </p:nvPicPr>
                    <p:blipFill>
                      <a:blip r:embed="rId13"/>
                      <a:stretch>
                        <a:fillRect/>
                      </a:stretch>
                    </p:blipFill>
                    <p:spPr>
                      <a:xfrm>
                        <a:off x="5608638" y="1865313"/>
                        <a:ext cx="876300" cy="4445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8EC55FD-B7E4-4123-9B81-64630790D911}"/>
              </a:ext>
            </a:extLst>
          </p:cNvPr>
          <p:cNvGraphicFramePr>
            <a:graphicFrameLocks noChangeAspect="1"/>
          </p:cNvGraphicFramePr>
          <p:nvPr>
            <p:extLst>
              <p:ext uri="{D42A27DB-BD31-4B8C-83A1-F6EECF244321}">
                <p14:modId xmlns:p14="http://schemas.microsoft.com/office/powerpoint/2010/main" val="118507857"/>
              </p:ext>
            </p:extLst>
          </p:nvPr>
        </p:nvGraphicFramePr>
        <p:xfrm>
          <a:off x="8534400" y="1865081"/>
          <a:ext cx="1600200" cy="444500"/>
        </p:xfrm>
        <a:graphic>
          <a:graphicData uri="http://schemas.openxmlformats.org/presentationml/2006/ole">
            <mc:AlternateContent xmlns:mc="http://schemas.openxmlformats.org/markup-compatibility/2006">
              <mc:Choice xmlns:v="urn:schemas-microsoft-com:vml" Requires="v">
                <p:oleObj spid="_x0000_s60281" name="Equation" r:id="rId14" imgW="1600200" imgH="444240" progId="Equation.DSMT4">
                  <p:embed/>
                </p:oleObj>
              </mc:Choice>
              <mc:Fallback>
                <p:oleObj name="Equation" r:id="rId14" imgW="1600200" imgH="444240" progId="Equation.DSMT4">
                  <p:embed/>
                  <p:pic>
                    <p:nvPicPr>
                      <p:cNvPr id="12" name="Object 11">
                        <a:extLst>
                          <a:ext uri="{FF2B5EF4-FFF2-40B4-BE49-F238E27FC236}">
                            <a16:creationId xmlns:a16="http://schemas.microsoft.com/office/drawing/2014/main" id="{E8EC55FD-B7E4-4123-9B81-64630790D911}"/>
                          </a:ext>
                        </a:extLst>
                      </p:cNvPr>
                      <p:cNvPicPr/>
                      <p:nvPr/>
                    </p:nvPicPr>
                    <p:blipFill>
                      <a:blip r:embed="rId15"/>
                      <a:stretch>
                        <a:fillRect/>
                      </a:stretch>
                    </p:blipFill>
                    <p:spPr>
                      <a:xfrm>
                        <a:off x="8534400" y="1865081"/>
                        <a:ext cx="1600200" cy="444500"/>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DF3C3FB8-8748-49B1-9F23-4B9F75C5BAA2}"/>
              </a:ext>
            </a:extLst>
          </p:cNvPr>
          <p:cNvCxnSpPr/>
          <p:nvPr/>
        </p:nvCxnSpPr>
        <p:spPr>
          <a:xfrm>
            <a:off x="7010400" y="4824530"/>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ular Callout 8">
            <a:extLst>
              <a:ext uri="{FF2B5EF4-FFF2-40B4-BE49-F238E27FC236}">
                <a16:creationId xmlns:a16="http://schemas.microsoft.com/office/drawing/2014/main" id="{41D62B91-94BB-449D-A56E-AFA6D8AD0856}"/>
              </a:ext>
            </a:extLst>
          </p:cNvPr>
          <p:cNvSpPr/>
          <p:nvPr/>
        </p:nvSpPr>
        <p:spPr>
          <a:xfrm>
            <a:off x="7924800" y="3021033"/>
            <a:ext cx="2717800" cy="697450"/>
          </a:xfrm>
          <a:prstGeom prst="wedgeRoundRectCallout">
            <a:avLst>
              <a:gd name="adj1" fmla="val -72173"/>
              <a:gd name="adj2" fmla="val 180452"/>
              <a:gd name="adj3"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altLang="zh-CN" sz="2800" b="1" dirty="0">
                <a:solidFill>
                  <a:schemeClr val="bg1"/>
                </a:solidFill>
                <a:ea typeface="宋体" panose="02010600030101010101" pitchFamily="2" charset="-122"/>
                <a:sym typeface="Arial" panose="020B0604020202020204" pitchFamily="34" charset="0"/>
              </a:rPr>
              <a:t>Sparse Vector</a:t>
            </a:r>
          </a:p>
        </p:txBody>
      </p:sp>
      <p:sp>
        <p:nvSpPr>
          <p:cNvPr id="23" name="Rounded Rectangle 5">
            <a:extLst>
              <a:ext uri="{FF2B5EF4-FFF2-40B4-BE49-F238E27FC236}">
                <a16:creationId xmlns:a16="http://schemas.microsoft.com/office/drawing/2014/main" id="{D9F1B70B-1730-4E8E-8174-0A31ED226AEB}"/>
              </a:ext>
            </a:extLst>
          </p:cNvPr>
          <p:cNvSpPr>
            <a:spLocks noChangeArrowheads="1"/>
          </p:cNvSpPr>
          <p:nvPr/>
        </p:nvSpPr>
        <p:spPr bwMode="auto">
          <a:xfrm>
            <a:off x="7255073" y="5137729"/>
            <a:ext cx="4057253" cy="917575"/>
          </a:xfrm>
          <a:prstGeom prst="roundRect">
            <a:avLst>
              <a:gd name="adj" fmla="val 16667"/>
            </a:avLst>
          </a:prstGeom>
          <a:solidFill>
            <a:srgbClr val="00B050"/>
          </a:solidFill>
          <a:ln w="12700" cmpd="sng">
            <a:solidFill>
              <a:schemeClr val="bg1"/>
            </a:solidFill>
            <a:round/>
            <a:headEnd/>
            <a:tailEnd/>
          </a:ln>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Compressive Sensing</a:t>
            </a:r>
          </a:p>
        </p:txBody>
      </p:sp>
      <mc:AlternateContent xmlns:mc="http://schemas.openxmlformats.org/markup-compatibility/2006" xmlns:a14="http://schemas.microsoft.com/office/drawing/2010/main">
        <mc:Choice Requires="a14">
          <p:sp>
            <p:nvSpPr>
              <p:cNvPr id="15" name="Rounded Rectangle 5">
                <a:extLst>
                  <a:ext uri="{FF2B5EF4-FFF2-40B4-BE49-F238E27FC236}">
                    <a16:creationId xmlns:a16="http://schemas.microsoft.com/office/drawing/2014/main" id="{1FF00451-A997-4D53-8064-4E0E3746F218}"/>
                  </a:ext>
                </a:extLst>
              </p:cNvPr>
              <p:cNvSpPr>
                <a:spLocks noChangeArrowheads="1"/>
              </p:cNvSpPr>
              <p:nvPr/>
            </p:nvSpPr>
            <p:spPr bwMode="auto">
              <a:xfrm>
                <a:off x="1372814" y="5214672"/>
                <a:ext cx="8763000" cy="917575"/>
              </a:xfrm>
              <a:prstGeom prst="roundRect">
                <a:avLst>
                  <a:gd name="adj" fmla="val 16667"/>
                </a:avLst>
              </a:prstGeom>
              <a:solidFill>
                <a:srgbClr val="00B0F0"/>
              </a:solidFill>
              <a:ln w="12700" cmpd="sng">
                <a:solidFill>
                  <a:schemeClr val="bg1"/>
                </a:solidFill>
                <a:round/>
                <a:headEnd/>
                <a:tailEnd/>
              </a:ln>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Resolving </a:t>
                </a:r>
                <a14:m>
                  <m:oMath xmlns:m="http://schemas.openxmlformats.org/officeDocument/2006/math">
                    <m:sSub>
                      <m:sSubPr>
                        <m:ctrlPr>
                          <a:rPr lang="en-US" altLang="zh-CN" sz="2800" b="1" i="1" smtClean="0">
                            <a:solidFill>
                              <a:schemeClr val="bg1"/>
                            </a:solidFill>
                            <a:latin typeface="Cambria Math" panose="02040503050406030204" pitchFamily="18" charset="0"/>
                            <a:ea typeface="宋体" panose="02010600030101010101" pitchFamily="2" charset="-122"/>
                            <a:sym typeface="Arial" panose="020B0604020202020204" pitchFamily="34" charset="0"/>
                          </a:rPr>
                        </m:ctrlPr>
                      </m:sSubPr>
                      <m:e>
                        <m:r>
                          <a:rPr lang="en-US" altLang="zh-CN" sz="2800" b="1" i="1" smtClean="0">
                            <a:solidFill>
                              <a:schemeClr val="bg1"/>
                            </a:solidFill>
                            <a:latin typeface="Cambria Math" panose="02040503050406030204" pitchFamily="18" charset="0"/>
                            <a:ea typeface="宋体" panose="02010600030101010101" pitchFamily="2" charset="-122"/>
                            <a:sym typeface="Arial" panose="020B0604020202020204" pitchFamily="34" charset="0"/>
                          </a:rPr>
                          <m:t>𝒙</m:t>
                        </m:r>
                      </m:e>
                      <m:sub>
                        <m:r>
                          <a:rPr lang="en-US" altLang="zh-CN" sz="2800" b="1" i="1" smtClean="0">
                            <a:solidFill>
                              <a:schemeClr val="bg1"/>
                            </a:solidFill>
                            <a:latin typeface="Cambria Math" panose="02040503050406030204" pitchFamily="18" charset="0"/>
                            <a:ea typeface="宋体" panose="02010600030101010101" pitchFamily="2" charset="-122"/>
                            <a:sym typeface="Arial" panose="020B0604020202020204" pitchFamily="34" charset="0"/>
                          </a:rPr>
                          <m:t>𝟏</m:t>
                        </m:r>
                      </m:sub>
                    </m:sSub>
                  </m:oMath>
                </a14:m>
                <a:r>
                  <a:rPr lang="en-US" altLang="zh-CN" sz="2800" b="1" dirty="0">
                    <a:solidFill>
                      <a:schemeClr val="bg1"/>
                    </a:solidFill>
                    <a:ea typeface="宋体" panose="02010600030101010101" pitchFamily="2" charset="-122"/>
                    <a:sym typeface="Arial" panose="020B0604020202020204" pitchFamily="34" charset="0"/>
                  </a:rPr>
                  <a:t> and </a:t>
                </a:r>
                <a14:m>
                  <m:oMath xmlns:m="http://schemas.openxmlformats.org/officeDocument/2006/math">
                    <m:sSub>
                      <m:sSubPr>
                        <m:ctrlP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ctrlPr>
                      </m:sSubPr>
                      <m:e>
                        <m: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t>𝒙</m:t>
                        </m:r>
                      </m:e>
                      <m:sub>
                        <m:r>
                          <a:rPr lang="en-US" altLang="zh-CN" sz="2800" b="1" i="1" smtClean="0">
                            <a:solidFill>
                              <a:schemeClr val="bg1"/>
                            </a:solidFill>
                            <a:latin typeface="Cambria Math" panose="02040503050406030204" pitchFamily="18" charset="0"/>
                            <a:ea typeface="宋体" panose="02010600030101010101" pitchFamily="2" charset="-122"/>
                            <a:sym typeface="Arial" panose="020B0604020202020204" pitchFamily="34" charset="0"/>
                          </a:rPr>
                          <m:t>𝟐</m:t>
                        </m:r>
                      </m:sub>
                    </m:sSub>
                  </m:oMath>
                </a14:m>
                <a:r>
                  <a:rPr lang="en-US" altLang="zh-CN" sz="2800" b="1" dirty="0">
                    <a:solidFill>
                      <a:schemeClr val="bg1"/>
                    </a:solidFill>
                    <a:ea typeface="宋体" panose="02010600030101010101" pitchFamily="2" charset="-122"/>
                    <a:sym typeface="Arial" panose="020B0604020202020204" pitchFamily="34" charset="0"/>
                  </a:rPr>
                  <a:t> becomes resolving </a:t>
                </a:r>
                <a14:m>
                  <m:oMath xmlns:m="http://schemas.openxmlformats.org/officeDocument/2006/math">
                    <m:r>
                      <a:rPr lang="en-US" altLang="zh-CN" sz="2800" b="1" i="1" smtClean="0">
                        <a:solidFill>
                          <a:schemeClr val="bg1"/>
                        </a:solidFill>
                        <a:latin typeface="Cambria Math" panose="02040503050406030204" pitchFamily="18" charset="0"/>
                        <a:ea typeface="宋体" panose="02010600030101010101" pitchFamily="2" charset="-122"/>
                        <a:sym typeface="Arial" panose="020B0604020202020204" pitchFamily="34" charset="0"/>
                      </a:rPr>
                      <m:t>𝒈</m:t>
                    </m:r>
                  </m:oMath>
                </a14:m>
                <a:r>
                  <a:rPr lang="en-US" altLang="zh-CN" sz="2800" b="1" dirty="0">
                    <a:solidFill>
                      <a:schemeClr val="bg1"/>
                    </a:solidFill>
                    <a:ea typeface="宋体" panose="02010600030101010101" pitchFamily="2" charset="-122"/>
                    <a:sym typeface="Arial" panose="020B0604020202020204" pitchFamily="34" charset="0"/>
                  </a:rPr>
                  <a:t> </a:t>
                </a:r>
              </a:p>
            </p:txBody>
          </p:sp>
        </mc:Choice>
        <mc:Fallback xmlns="">
          <p:sp>
            <p:nvSpPr>
              <p:cNvPr id="15" name="Rounded Rectangle 5">
                <a:extLst>
                  <a:ext uri="{FF2B5EF4-FFF2-40B4-BE49-F238E27FC236}">
                    <a16:creationId xmlns:a16="http://schemas.microsoft.com/office/drawing/2014/main" id="{1FF00451-A997-4D53-8064-4E0E3746F218}"/>
                  </a:ext>
                </a:extLst>
              </p:cNvPr>
              <p:cNvSpPr>
                <a:spLocks noRot="1" noChangeAspect="1" noMove="1" noResize="1" noEditPoints="1" noAdjustHandles="1" noChangeArrowheads="1" noChangeShapeType="1" noTextEdit="1"/>
              </p:cNvSpPr>
              <p:nvPr/>
            </p:nvSpPr>
            <p:spPr bwMode="auto">
              <a:xfrm>
                <a:off x="1372814" y="5214672"/>
                <a:ext cx="8763000" cy="917575"/>
              </a:xfrm>
              <a:prstGeom prst="roundRect">
                <a:avLst>
                  <a:gd name="adj" fmla="val 16667"/>
                </a:avLst>
              </a:prstGeom>
              <a:blipFill>
                <a:blip r:embed="rId16"/>
                <a:stretch>
                  <a:fillRect/>
                </a:stretch>
              </a:blipFill>
              <a:ln w="12700" cmpd="sng">
                <a:solidFill>
                  <a:schemeClr val="bg1"/>
                </a:solid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334472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54167E-6 1.85185E-6 L -0.13971 0.36227 " pathEditMode="relative" rAng="0" ptsTypes="AA">
                                      <p:cBhvr>
                                        <p:cTn id="16" dur="1000" fill="hold"/>
                                        <p:tgtEl>
                                          <p:spTgt spid="11"/>
                                        </p:tgtEl>
                                        <p:attrNameLst>
                                          <p:attrName>ppt_x</p:attrName>
                                          <p:attrName>ppt_y</p:attrName>
                                        </p:attrNameLst>
                                      </p:cBhvr>
                                      <p:rCtr x="-6992" y="18102"/>
                                    </p:animMotion>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5E-6 0.00347 L -0.29271 0.36227 " pathEditMode="relative" rAng="0" ptsTypes="AA">
                                      <p:cBhvr>
                                        <p:cTn id="21" dur="1000" fill="hold"/>
                                        <p:tgtEl>
                                          <p:spTgt spid="12"/>
                                        </p:tgtEl>
                                        <p:attrNameLst>
                                          <p:attrName>ppt_x</p:attrName>
                                          <p:attrName>ppt_y</p:attrName>
                                        </p:attrNameLst>
                                      </p:cBhvr>
                                      <p:rCtr x="-14635" y="17940"/>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3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endParaRPr lang="en-US" dirty="0"/>
          </a:p>
          <a:p>
            <a:r>
              <a:rPr lang="en-US" dirty="0"/>
              <a:t>Matrix Form</a:t>
            </a:r>
          </a:p>
          <a:p>
            <a:endParaRPr lang="en-US" dirty="0"/>
          </a:p>
          <a:p>
            <a:pPr marL="0" indent="0">
              <a:buNone/>
            </a:pPr>
            <a:endParaRPr lang="en-US" dirty="0"/>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extLst>
              <p:ext uri="{D42A27DB-BD31-4B8C-83A1-F6EECF244321}">
                <p14:modId xmlns:p14="http://schemas.microsoft.com/office/powerpoint/2010/main" val="474900089"/>
              </p:ext>
            </p:extLst>
          </p:nvPr>
        </p:nvGraphicFramePr>
        <p:xfrm>
          <a:off x="1315547" y="1828926"/>
          <a:ext cx="1866900" cy="520700"/>
        </p:xfrm>
        <a:graphic>
          <a:graphicData uri="http://schemas.openxmlformats.org/presentationml/2006/ole">
            <mc:AlternateContent xmlns:mc="http://schemas.openxmlformats.org/markup-compatibility/2006">
              <mc:Choice xmlns:v="urn:schemas-microsoft-com:vml" Requires="v">
                <p:oleObj spid="_x0000_s84352" name="Equation" r:id="rId4" imgW="1866600" imgH="520560" progId="Equation.DSMT4">
                  <p:embed/>
                </p:oleObj>
              </mc:Choice>
              <mc:Fallback>
                <p:oleObj name="Equation" r:id="rId4" imgW="1866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1315547" y="1828926"/>
                        <a:ext cx="1866900" cy="520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2CE1069-351D-47EE-8687-B0B48A2412F0}"/>
              </a:ext>
            </a:extLst>
          </p:cNvPr>
          <p:cNvGraphicFramePr>
            <a:graphicFrameLocks noChangeAspect="1"/>
          </p:cNvGraphicFramePr>
          <p:nvPr>
            <p:extLst>
              <p:ext uri="{D42A27DB-BD31-4B8C-83A1-F6EECF244321}">
                <p14:modId xmlns:p14="http://schemas.microsoft.com/office/powerpoint/2010/main" val="2339882125"/>
              </p:ext>
            </p:extLst>
          </p:nvPr>
        </p:nvGraphicFramePr>
        <p:xfrm>
          <a:off x="4643438" y="1797050"/>
          <a:ext cx="2019300" cy="584200"/>
        </p:xfrm>
        <a:graphic>
          <a:graphicData uri="http://schemas.openxmlformats.org/presentationml/2006/ole">
            <mc:AlternateContent xmlns:mc="http://schemas.openxmlformats.org/markup-compatibility/2006">
              <mc:Choice xmlns:v="urn:schemas-microsoft-com:vml" Requires="v">
                <p:oleObj spid="_x0000_s84353" name="Equation" r:id="rId6" imgW="2019240" imgH="583920" progId="Equation.DSMT4">
                  <p:embed/>
                </p:oleObj>
              </mc:Choice>
              <mc:Fallback>
                <p:oleObj name="Equation" r:id="rId6" imgW="2019240" imgH="583920" progId="Equation.DSMT4">
                  <p:embed/>
                  <p:pic>
                    <p:nvPicPr>
                      <p:cNvPr id="5" name="Object 4">
                        <a:extLst>
                          <a:ext uri="{FF2B5EF4-FFF2-40B4-BE49-F238E27FC236}">
                            <a16:creationId xmlns:a16="http://schemas.microsoft.com/office/drawing/2014/main" id="{AB913C88-140E-421C-A85F-5939F829E57E}"/>
                          </a:ext>
                        </a:extLst>
                      </p:cNvPr>
                      <p:cNvPicPr/>
                      <p:nvPr/>
                    </p:nvPicPr>
                    <p:blipFill>
                      <a:blip r:embed="rId7"/>
                      <a:stretch>
                        <a:fillRect/>
                      </a:stretch>
                    </p:blipFill>
                    <p:spPr>
                      <a:xfrm>
                        <a:off x="4643438" y="1797050"/>
                        <a:ext cx="2019300" cy="584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2CA882-F333-4D6E-99BF-6158D4ADC8C0}"/>
              </a:ext>
            </a:extLst>
          </p:cNvPr>
          <p:cNvGraphicFramePr>
            <a:graphicFrameLocks noChangeAspect="1"/>
          </p:cNvGraphicFramePr>
          <p:nvPr>
            <p:extLst>
              <p:ext uri="{D42A27DB-BD31-4B8C-83A1-F6EECF244321}">
                <p14:modId xmlns:p14="http://schemas.microsoft.com/office/powerpoint/2010/main" val="734855416"/>
              </p:ext>
            </p:extLst>
          </p:nvPr>
        </p:nvGraphicFramePr>
        <p:xfrm>
          <a:off x="7505700" y="1797050"/>
          <a:ext cx="2794000" cy="584200"/>
        </p:xfrm>
        <a:graphic>
          <a:graphicData uri="http://schemas.openxmlformats.org/presentationml/2006/ole">
            <mc:AlternateContent xmlns:mc="http://schemas.openxmlformats.org/markup-compatibility/2006">
              <mc:Choice xmlns:v="urn:schemas-microsoft-com:vml" Requires="v">
                <p:oleObj spid="_x0000_s84354" name="Equation" r:id="rId8" imgW="2793960" imgH="583920" progId="Equation.DSMT4">
                  <p:embed/>
                </p:oleObj>
              </mc:Choice>
              <mc:Fallback>
                <p:oleObj name="Equation" r:id="rId8" imgW="2793960" imgH="583920" progId="Equation.DSMT4">
                  <p:embed/>
                  <p:pic>
                    <p:nvPicPr>
                      <p:cNvPr id="8" name="Object 7">
                        <a:extLst>
                          <a:ext uri="{FF2B5EF4-FFF2-40B4-BE49-F238E27FC236}">
                            <a16:creationId xmlns:a16="http://schemas.microsoft.com/office/drawing/2014/main" id="{D505C27E-D4AA-473D-A258-E8779A5D45AE}"/>
                          </a:ext>
                        </a:extLst>
                      </p:cNvPr>
                      <p:cNvPicPr/>
                      <p:nvPr/>
                    </p:nvPicPr>
                    <p:blipFill>
                      <a:blip r:embed="rId9"/>
                      <a:stretch>
                        <a:fillRect/>
                      </a:stretch>
                    </p:blipFill>
                    <p:spPr>
                      <a:xfrm>
                        <a:off x="7505700" y="1797050"/>
                        <a:ext cx="2794000" cy="5842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1F5B054-8907-45AF-B3A1-3C51F9583BF0}"/>
              </a:ext>
            </a:extLst>
          </p:cNvPr>
          <p:cNvSpPr txBox="1"/>
          <p:nvPr/>
        </p:nvSpPr>
        <p:spPr>
          <a:xfrm>
            <a:off x="3315495" y="1825721"/>
            <a:ext cx="1358900" cy="523220"/>
          </a:xfrm>
          <a:prstGeom prst="rect">
            <a:avLst/>
          </a:prstGeom>
          <a:noFill/>
        </p:spPr>
        <p:txBody>
          <a:bodyPr wrap="square" rtlCol="0">
            <a:spAutoFit/>
          </a:bodyPr>
          <a:lstStyle/>
          <a:p>
            <a:r>
              <a:rPr lang="en-US" sz="2800" dirty="0">
                <a:latin typeface="+mn-lt"/>
                <a:ea typeface="+mn-ea"/>
              </a:rPr>
              <a:t>where,</a:t>
            </a:r>
          </a:p>
        </p:txBody>
      </p:sp>
      <p:sp>
        <p:nvSpPr>
          <p:cNvPr id="20" name="TextBox 19">
            <a:extLst>
              <a:ext uri="{FF2B5EF4-FFF2-40B4-BE49-F238E27FC236}">
                <a16:creationId xmlns:a16="http://schemas.microsoft.com/office/drawing/2014/main" id="{51839A2B-0659-41DE-994E-9E39BE3A6BD7}"/>
              </a:ext>
            </a:extLst>
          </p:cNvPr>
          <p:cNvSpPr txBox="1"/>
          <p:nvPr/>
        </p:nvSpPr>
        <p:spPr>
          <a:xfrm>
            <a:off x="6699647" y="1825721"/>
            <a:ext cx="1358900" cy="523220"/>
          </a:xfrm>
          <a:prstGeom prst="rect">
            <a:avLst/>
          </a:prstGeom>
          <a:noFill/>
        </p:spPr>
        <p:txBody>
          <a:bodyPr wrap="square" rtlCol="0">
            <a:spAutoFit/>
          </a:bodyPr>
          <a:lstStyle/>
          <a:p>
            <a:r>
              <a:rPr lang="en-US" sz="2800" dirty="0">
                <a:latin typeface="+mn-lt"/>
                <a:ea typeface="+mn-ea"/>
              </a:rPr>
              <a:t>and</a:t>
            </a:r>
          </a:p>
        </p:txBody>
      </p:sp>
      <p:graphicFrame>
        <p:nvGraphicFramePr>
          <p:cNvPr id="7" name="Object 6">
            <a:extLst>
              <a:ext uri="{FF2B5EF4-FFF2-40B4-BE49-F238E27FC236}">
                <a16:creationId xmlns:a16="http://schemas.microsoft.com/office/drawing/2014/main" id="{E4C51B8C-CDF9-414A-B8ED-7BEF361441C9}"/>
              </a:ext>
            </a:extLst>
          </p:cNvPr>
          <p:cNvGraphicFramePr>
            <a:graphicFrameLocks noChangeAspect="1"/>
          </p:cNvGraphicFramePr>
          <p:nvPr>
            <p:extLst>
              <p:ext uri="{D42A27DB-BD31-4B8C-83A1-F6EECF244321}">
                <p14:modId xmlns:p14="http://schemas.microsoft.com/office/powerpoint/2010/main" val="3160012840"/>
              </p:ext>
            </p:extLst>
          </p:nvPr>
        </p:nvGraphicFramePr>
        <p:xfrm>
          <a:off x="2743200" y="2613025"/>
          <a:ext cx="4953000" cy="3911600"/>
        </p:xfrm>
        <a:graphic>
          <a:graphicData uri="http://schemas.openxmlformats.org/presentationml/2006/ole">
            <mc:AlternateContent xmlns:mc="http://schemas.openxmlformats.org/markup-compatibility/2006">
              <mc:Choice xmlns:v="urn:schemas-microsoft-com:vml" Requires="v">
                <p:oleObj spid="_x0000_s84355" name="Equation" r:id="rId10" imgW="4952880" imgH="3911400" progId="Equation.DSMT4">
                  <p:embed/>
                </p:oleObj>
              </mc:Choice>
              <mc:Fallback>
                <p:oleObj name="Equation" r:id="rId10" imgW="4952880" imgH="3911400" progId="Equation.DSMT4">
                  <p:embed/>
                  <p:pic>
                    <p:nvPicPr>
                      <p:cNvPr id="0" name=""/>
                      <p:cNvPicPr/>
                      <p:nvPr/>
                    </p:nvPicPr>
                    <p:blipFill>
                      <a:blip r:embed="rId11"/>
                      <a:stretch>
                        <a:fillRect/>
                      </a:stretch>
                    </p:blipFill>
                    <p:spPr>
                      <a:xfrm>
                        <a:off x="2743200" y="2613025"/>
                        <a:ext cx="4953000" cy="3911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2B77AB4-1944-4949-90E1-B1D648D3C09D}"/>
              </a:ext>
            </a:extLst>
          </p:cNvPr>
          <p:cNvGraphicFramePr>
            <a:graphicFrameLocks noChangeAspect="1"/>
          </p:cNvGraphicFramePr>
          <p:nvPr>
            <p:extLst>
              <p:ext uri="{D42A27DB-BD31-4B8C-83A1-F6EECF244321}">
                <p14:modId xmlns:p14="http://schemas.microsoft.com/office/powerpoint/2010/main" val="3058099726"/>
              </p:ext>
            </p:extLst>
          </p:nvPr>
        </p:nvGraphicFramePr>
        <p:xfrm>
          <a:off x="3869922" y="4346784"/>
          <a:ext cx="876300" cy="444500"/>
        </p:xfrm>
        <a:graphic>
          <a:graphicData uri="http://schemas.openxmlformats.org/presentationml/2006/ole">
            <mc:AlternateContent xmlns:mc="http://schemas.openxmlformats.org/markup-compatibility/2006">
              <mc:Choice xmlns:v="urn:schemas-microsoft-com:vml" Requires="v">
                <p:oleObj spid="_x0000_s84356" name="Equation" r:id="rId12" imgW="876240" imgH="444240" progId="Equation.DSMT4">
                  <p:embed/>
                </p:oleObj>
              </mc:Choice>
              <mc:Fallback>
                <p:oleObj name="Equation" r:id="rId12" imgW="876240" imgH="444240" progId="Equation.DSMT4">
                  <p:embed/>
                  <p:pic>
                    <p:nvPicPr>
                      <p:cNvPr id="0" name=""/>
                      <p:cNvPicPr/>
                      <p:nvPr/>
                    </p:nvPicPr>
                    <p:blipFill>
                      <a:blip r:embed="rId13"/>
                      <a:stretch>
                        <a:fillRect/>
                      </a:stretch>
                    </p:blipFill>
                    <p:spPr>
                      <a:xfrm>
                        <a:off x="3869922" y="4346784"/>
                        <a:ext cx="876300" cy="4445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8EC55FD-B7E4-4123-9B81-64630790D911}"/>
              </a:ext>
            </a:extLst>
          </p:cNvPr>
          <p:cNvGraphicFramePr>
            <a:graphicFrameLocks noChangeAspect="1"/>
          </p:cNvGraphicFramePr>
          <p:nvPr>
            <p:extLst>
              <p:ext uri="{D42A27DB-BD31-4B8C-83A1-F6EECF244321}">
                <p14:modId xmlns:p14="http://schemas.microsoft.com/office/powerpoint/2010/main" val="4132428557"/>
              </p:ext>
            </p:extLst>
          </p:nvPr>
        </p:nvGraphicFramePr>
        <p:xfrm>
          <a:off x="4936797" y="4346784"/>
          <a:ext cx="1600200" cy="444500"/>
        </p:xfrm>
        <a:graphic>
          <a:graphicData uri="http://schemas.openxmlformats.org/presentationml/2006/ole">
            <mc:AlternateContent xmlns:mc="http://schemas.openxmlformats.org/markup-compatibility/2006">
              <mc:Choice xmlns:v="urn:schemas-microsoft-com:vml" Requires="v">
                <p:oleObj spid="_x0000_s84357" name="Equation" r:id="rId14" imgW="1600200" imgH="444240" progId="Equation.DSMT4">
                  <p:embed/>
                </p:oleObj>
              </mc:Choice>
              <mc:Fallback>
                <p:oleObj name="Equation" r:id="rId14" imgW="1600200" imgH="444240" progId="Equation.DSMT4">
                  <p:embed/>
                  <p:pic>
                    <p:nvPicPr>
                      <p:cNvPr id="0" name=""/>
                      <p:cNvPicPr/>
                      <p:nvPr/>
                    </p:nvPicPr>
                    <p:blipFill>
                      <a:blip r:embed="rId15"/>
                      <a:stretch>
                        <a:fillRect/>
                      </a:stretch>
                    </p:blipFill>
                    <p:spPr>
                      <a:xfrm>
                        <a:off x="4936797" y="4346784"/>
                        <a:ext cx="1600200" cy="4445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D486635-43A4-456C-911D-9B770AD6CFEA}"/>
              </a:ext>
            </a:extLst>
          </p:cNvPr>
          <p:cNvGraphicFramePr>
            <a:graphicFrameLocks noChangeAspect="1"/>
          </p:cNvGraphicFramePr>
          <p:nvPr>
            <p:extLst>
              <p:ext uri="{D42A27DB-BD31-4B8C-83A1-F6EECF244321}">
                <p14:modId xmlns:p14="http://schemas.microsoft.com/office/powerpoint/2010/main" val="1210944721"/>
              </p:ext>
            </p:extLst>
          </p:nvPr>
        </p:nvGraphicFramePr>
        <p:xfrm>
          <a:off x="7267575" y="2749550"/>
          <a:ext cx="241300" cy="1701800"/>
        </p:xfrm>
        <a:graphic>
          <a:graphicData uri="http://schemas.openxmlformats.org/presentationml/2006/ole">
            <mc:AlternateContent xmlns:mc="http://schemas.openxmlformats.org/markup-compatibility/2006">
              <mc:Choice xmlns:v="urn:schemas-microsoft-com:vml" Requires="v">
                <p:oleObj spid="_x0000_s84358" name="Equation" r:id="rId16" imgW="241200" imgH="1701720" progId="Equation.DSMT4">
                  <p:embed/>
                </p:oleObj>
              </mc:Choice>
              <mc:Fallback>
                <p:oleObj name="Equation" r:id="rId16" imgW="241200" imgH="1701720" progId="Equation.DSMT4">
                  <p:embed/>
                  <p:pic>
                    <p:nvPicPr>
                      <p:cNvPr id="0" name=""/>
                      <p:cNvPicPr/>
                      <p:nvPr/>
                    </p:nvPicPr>
                    <p:blipFill>
                      <a:blip r:embed="rId17"/>
                      <a:stretch>
                        <a:fillRect/>
                      </a:stretch>
                    </p:blipFill>
                    <p:spPr>
                      <a:xfrm>
                        <a:off x="7267575" y="2749550"/>
                        <a:ext cx="241300" cy="17018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8E6DD798-3C95-4872-AC7D-5B9A7EC5C20C}"/>
              </a:ext>
            </a:extLst>
          </p:cNvPr>
          <p:cNvGraphicFramePr>
            <a:graphicFrameLocks noChangeAspect="1"/>
          </p:cNvGraphicFramePr>
          <p:nvPr>
            <p:extLst>
              <p:ext uri="{D42A27DB-BD31-4B8C-83A1-F6EECF244321}">
                <p14:modId xmlns:p14="http://schemas.microsoft.com/office/powerpoint/2010/main" val="3014657009"/>
              </p:ext>
            </p:extLst>
          </p:nvPr>
        </p:nvGraphicFramePr>
        <p:xfrm>
          <a:off x="7258447" y="4642191"/>
          <a:ext cx="241300" cy="1714500"/>
        </p:xfrm>
        <a:graphic>
          <a:graphicData uri="http://schemas.openxmlformats.org/presentationml/2006/ole">
            <mc:AlternateContent xmlns:mc="http://schemas.openxmlformats.org/markup-compatibility/2006">
              <mc:Choice xmlns:v="urn:schemas-microsoft-com:vml" Requires="v">
                <p:oleObj spid="_x0000_s84359" name="Equation" r:id="rId18" imgW="241200" imgH="1714320" progId="Equation.DSMT4">
                  <p:embed/>
                </p:oleObj>
              </mc:Choice>
              <mc:Fallback>
                <p:oleObj name="Equation" r:id="rId18" imgW="241200" imgH="1714320" progId="Equation.DSMT4">
                  <p:embed/>
                  <p:pic>
                    <p:nvPicPr>
                      <p:cNvPr id="0" name=""/>
                      <p:cNvPicPr/>
                      <p:nvPr/>
                    </p:nvPicPr>
                    <p:blipFill>
                      <a:blip r:embed="rId19"/>
                      <a:stretch>
                        <a:fillRect/>
                      </a:stretch>
                    </p:blipFill>
                    <p:spPr>
                      <a:xfrm>
                        <a:off x="7258447" y="4642191"/>
                        <a:ext cx="241300" cy="1714500"/>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2CFAC6EB-68ED-42F6-9798-93C754DBA418}"/>
              </a:ext>
            </a:extLst>
          </p:cNvPr>
          <p:cNvSpPr/>
          <p:nvPr/>
        </p:nvSpPr>
        <p:spPr>
          <a:xfrm>
            <a:off x="7222108" y="3830702"/>
            <a:ext cx="321692" cy="698453"/>
          </a:xfrm>
          <a:prstGeom prst="rect">
            <a:avLst/>
          </a:prstGeom>
          <a:solidFill>
            <a:srgbClr val="FFC000">
              <a:alpha val="5098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4DF439-0CFF-457C-AECA-CA394BBEE934}"/>
              </a:ext>
            </a:extLst>
          </p:cNvPr>
          <p:cNvSpPr/>
          <p:nvPr/>
        </p:nvSpPr>
        <p:spPr>
          <a:xfrm>
            <a:off x="4534811" y="4102123"/>
            <a:ext cx="215058" cy="698453"/>
          </a:xfrm>
          <a:prstGeom prst="rect">
            <a:avLst/>
          </a:prstGeom>
          <a:solidFill>
            <a:srgbClr val="FFC000">
              <a:alpha val="5098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C795E65-FA06-4846-B571-1477096F76B5}"/>
              </a:ext>
            </a:extLst>
          </p:cNvPr>
          <p:cNvSpPr/>
          <p:nvPr/>
        </p:nvSpPr>
        <p:spPr>
          <a:xfrm>
            <a:off x="7218251" y="5150214"/>
            <a:ext cx="321692" cy="698453"/>
          </a:xfrm>
          <a:prstGeom prst="rect">
            <a:avLst/>
          </a:prstGeom>
          <a:solidFill>
            <a:srgbClr val="92D050">
              <a:alpha val="5098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C55ED08-F25E-4729-B1B5-47A76DE52913}"/>
              </a:ext>
            </a:extLst>
          </p:cNvPr>
          <p:cNvSpPr/>
          <p:nvPr/>
        </p:nvSpPr>
        <p:spPr>
          <a:xfrm>
            <a:off x="5496247" y="4121406"/>
            <a:ext cx="473013" cy="698453"/>
          </a:xfrm>
          <a:prstGeom prst="rect">
            <a:avLst/>
          </a:prstGeom>
          <a:solidFill>
            <a:srgbClr val="92D050">
              <a:alpha val="5098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ular Callout 8">
            <a:extLst>
              <a:ext uri="{FF2B5EF4-FFF2-40B4-BE49-F238E27FC236}">
                <a16:creationId xmlns:a16="http://schemas.microsoft.com/office/drawing/2014/main" id="{88651126-5C04-4334-BFA8-C1A158072841}"/>
              </a:ext>
            </a:extLst>
          </p:cNvPr>
          <p:cNvSpPr/>
          <p:nvPr/>
        </p:nvSpPr>
        <p:spPr>
          <a:xfrm>
            <a:off x="8229600" y="3080275"/>
            <a:ext cx="2717800" cy="697450"/>
          </a:xfrm>
          <a:prstGeom prst="wedgeRoundRectCallout">
            <a:avLst>
              <a:gd name="adj1" fmla="val -72173"/>
              <a:gd name="adj2" fmla="val 180452"/>
              <a:gd name="adj3"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altLang="zh-CN" sz="2800" b="1" dirty="0">
                <a:solidFill>
                  <a:schemeClr val="bg1"/>
                </a:solidFill>
                <a:ea typeface="宋体" panose="02010600030101010101" pitchFamily="2" charset="-122"/>
                <a:sym typeface="Arial" panose="020B0604020202020204" pitchFamily="34" charset="0"/>
              </a:rPr>
              <a:t>Sparse Vector</a:t>
            </a:r>
          </a:p>
        </p:txBody>
      </p:sp>
    </p:spTree>
    <p:extLst>
      <p:ext uri="{BB962C8B-B14F-4D97-AF65-F5344CB8AC3E}">
        <p14:creationId xmlns:p14="http://schemas.microsoft.com/office/powerpoint/2010/main" val="221461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pPr marL="0" indent="0">
              <a:buNone/>
            </a:pPr>
            <a:endParaRPr lang="en-US" dirty="0"/>
          </a:p>
          <a:p>
            <a:pPr marL="0" indent="0">
              <a:buNone/>
            </a:pPr>
            <a:r>
              <a:rPr lang="en-US" dirty="0"/>
              <a:t>                                </a:t>
            </a:r>
          </a:p>
          <a:p>
            <a:pPr marL="0" indent="0">
              <a:buNone/>
            </a:pPr>
            <a:r>
              <a:rPr lang="en-US" dirty="0"/>
              <a:t>                                 Constraint:</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nvGraphicFramePr>
        <p:xfrm>
          <a:off x="4552950" y="1833563"/>
          <a:ext cx="1866900" cy="520700"/>
        </p:xfrm>
        <a:graphic>
          <a:graphicData uri="http://schemas.openxmlformats.org/presentationml/2006/ole">
            <mc:AlternateContent xmlns:mc="http://schemas.openxmlformats.org/markup-compatibility/2006">
              <mc:Choice xmlns:v="urn:schemas-microsoft-com:vml" Requires="v">
                <p:oleObj spid="_x0000_s60853" name="Equation" r:id="rId4" imgW="1866600" imgH="520560" progId="Equation.DSMT4">
                  <p:embed/>
                </p:oleObj>
              </mc:Choice>
              <mc:Fallback>
                <p:oleObj name="Equation" r:id="rId4" imgW="1866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4552950" y="1833563"/>
                        <a:ext cx="1866900" cy="520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2CE1069-351D-47EE-8687-B0B48A2412F0}"/>
              </a:ext>
            </a:extLst>
          </p:cNvPr>
          <p:cNvGraphicFramePr>
            <a:graphicFrameLocks noChangeAspect="1"/>
          </p:cNvGraphicFramePr>
          <p:nvPr>
            <p:extLst>
              <p:ext uri="{D42A27DB-BD31-4B8C-83A1-F6EECF244321}">
                <p14:modId xmlns:p14="http://schemas.microsoft.com/office/powerpoint/2010/main" val="4257110718"/>
              </p:ext>
            </p:extLst>
          </p:nvPr>
        </p:nvGraphicFramePr>
        <p:xfrm>
          <a:off x="4521200" y="3143250"/>
          <a:ext cx="2019300" cy="584200"/>
        </p:xfrm>
        <a:graphic>
          <a:graphicData uri="http://schemas.openxmlformats.org/presentationml/2006/ole">
            <mc:AlternateContent xmlns:mc="http://schemas.openxmlformats.org/markup-compatibility/2006">
              <mc:Choice xmlns:v="urn:schemas-microsoft-com:vml" Requires="v">
                <p:oleObj spid="_x0000_s60854" name="Equation" r:id="rId6" imgW="2019240" imgH="583920" progId="Equation.DSMT4">
                  <p:embed/>
                </p:oleObj>
              </mc:Choice>
              <mc:Fallback>
                <p:oleObj name="Equation" r:id="rId6" imgW="2019240" imgH="583920" progId="Equation.DSMT4">
                  <p:embed/>
                  <p:pic>
                    <p:nvPicPr>
                      <p:cNvPr id="14" name="Object 13">
                        <a:extLst>
                          <a:ext uri="{FF2B5EF4-FFF2-40B4-BE49-F238E27FC236}">
                            <a16:creationId xmlns:a16="http://schemas.microsoft.com/office/drawing/2014/main" id="{D2CE1069-351D-47EE-8687-B0B48A2412F0}"/>
                          </a:ext>
                        </a:extLst>
                      </p:cNvPr>
                      <p:cNvPicPr/>
                      <p:nvPr/>
                    </p:nvPicPr>
                    <p:blipFill>
                      <a:blip r:embed="rId7"/>
                      <a:stretch>
                        <a:fillRect/>
                      </a:stretch>
                    </p:blipFill>
                    <p:spPr>
                      <a:xfrm>
                        <a:off x="4521200" y="3143250"/>
                        <a:ext cx="2019300" cy="584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2CA882-F333-4D6E-99BF-6158D4ADC8C0}"/>
              </a:ext>
            </a:extLst>
          </p:cNvPr>
          <p:cNvGraphicFramePr>
            <a:graphicFrameLocks noChangeAspect="1"/>
          </p:cNvGraphicFramePr>
          <p:nvPr>
            <p:extLst>
              <p:ext uri="{D42A27DB-BD31-4B8C-83A1-F6EECF244321}">
                <p14:modId xmlns:p14="http://schemas.microsoft.com/office/powerpoint/2010/main" val="3746513349"/>
              </p:ext>
            </p:extLst>
          </p:nvPr>
        </p:nvGraphicFramePr>
        <p:xfrm>
          <a:off x="4514850" y="3925888"/>
          <a:ext cx="2794000" cy="584200"/>
        </p:xfrm>
        <a:graphic>
          <a:graphicData uri="http://schemas.openxmlformats.org/presentationml/2006/ole">
            <mc:AlternateContent xmlns:mc="http://schemas.openxmlformats.org/markup-compatibility/2006">
              <mc:Choice xmlns:v="urn:schemas-microsoft-com:vml" Requires="v">
                <p:oleObj spid="_x0000_s60855" name="Equation" r:id="rId8" imgW="2793960" imgH="583920" progId="Equation.DSMT4">
                  <p:embed/>
                </p:oleObj>
              </mc:Choice>
              <mc:Fallback>
                <p:oleObj name="Equation" r:id="rId8" imgW="2793960" imgH="583920" progId="Equation.DSMT4">
                  <p:embed/>
                  <p:pic>
                    <p:nvPicPr>
                      <p:cNvPr id="16" name="Object 15">
                        <a:extLst>
                          <a:ext uri="{FF2B5EF4-FFF2-40B4-BE49-F238E27FC236}">
                            <a16:creationId xmlns:a16="http://schemas.microsoft.com/office/drawing/2014/main" id="{1E2CA882-F333-4D6E-99BF-6158D4ADC8C0}"/>
                          </a:ext>
                        </a:extLst>
                      </p:cNvPr>
                      <p:cNvPicPr/>
                      <p:nvPr/>
                    </p:nvPicPr>
                    <p:blipFill>
                      <a:blip r:embed="rId9"/>
                      <a:stretch>
                        <a:fillRect/>
                      </a:stretch>
                    </p:blipFill>
                    <p:spPr>
                      <a:xfrm>
                        <a:off x="4514850" y="3925888"/>
                        <a:ext cx="2794000" cy="5842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DB8792C-E9C2-4723-836B-F30194B7EFDB}"/>
              </a:ext>
            </a:extLst>
          </p:cNvPr>
          <p:cNvSpPr/>
          <p:nvPr/>
        </p:nvSpPr>
        <p:spPr>
          <a:xfrm>
            <a:off x="2590800" y="2971800"/>
            <a:ext cx="5257800" cy="1905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ounded Rectangle 72">
                <a:extLst>
                  <a:ext uri="{FF2B5EF4-FFF2-40B4-BE49-F238E27FC236}">
                    <a16:creationId xmlns:a16="http://schemas.microsoft.com/office/drawing/2014/main" id="{DBD08042-D67E-4A0A-99B4-860BC2353B9E}"/>
                  </a:ext>
                </a:extLst>
              </p:cNvPr>
              <p:cNvSpPr>
                <a:spLocks noChangeArrowheads="1"/>
              </p:cNvSpPr>
              <p:nvPr/>
            </p:nvSpPr>
            <p:spPr bwMode="auto">
              <a:xfrm>
                <a:off x="609600" y="5234167"/>
                <a:ext cx="10896600" cy="961667"/>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Constrains on </a:t>
                </a:r>
                <a14:m>
                  <m:oMath xmlns:m="http://schemas.openxmlformats.org/officeDocument/2006/math">
                    <m:sSub>
                      <m:sSubPr>
                        <m:ctrlP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ctrlPr>
                      </m:sSubPr>
                      <m:e>
                        <m: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t>𝒙</m:t>
                        </m:r>
                      </m:e>
                      <m:sub>
                        <m: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t>𝟏</m:t>
                        </m:r>
                      </m:sub>
                    </m:sSub>
                  </m:oMath>
                </a14:m>
                <a:r>
                  <a:rPr lang="en-US" altLang="zh-CN" sz="2800" b="1" dirty="0">
                    <a:solidFill>
                      <a:schemeClr val="bg1"/>
                    </a:solidFill>
                    <a:ea typeface="宋体" panose="02010600030101010101" pitchFamily="2" charset="-122"/>
                    <a:sym typeface="Arial" panose="020B0604020202020204" pitchFamily="34" charset="0"/>
                  </a:rPr>
                  <a:t> and </a:t>
                </a:r>
                <a14:m>
                  <m:oMath xmlns:m="http://schemas.openxmlformats.org/officeDocument/2006/math">
                    <m:sSub>
                      <m:sSubPr>
                        <m:ctrlP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ctrlPr>
                      </m:sSubPr>
                      <m:e>
                        <m: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t>𝒙</m:t>
                        </m:r>
                      </m:e>
                      <m:sub>
                        <m:r>
                          <a:rPr lang="en-US" altLang="zh-CN" sz="2800" b="1" i="1" smtClean="0">
                            <a:solidFill>
                              <a:schemeClr val="bg1"/>
                            </a:solidFill>
                            <a:latin typeface="Cambria Math" panose="02040503050406030204" pitchFamily="18" charset="0"/>
                            <a:ea typeface="宋体" panose="02010600030101010101" pitchFamily="2" charset="-122"/>
                            <a:sym typeface="Arial" panose="020B0604020202020204" pitchFamily="34" charset="0"/>
                          </a:rPr>
                          <m:t>𝟐</m:t>
                        </m:r>
                      </m:sub>
                    </m:sSub>
                  </m:oMath>
                </a14:m>
                <a:r>
                  <a:rPr lang="en-US" altLang="zh-CN" sz="2800" b="1" dirty="0">
                    <a:solidFill>
                      <a:schemeClr val="bg1"/>
                    </a:solidFill>
                    <a:ea typeface="宋体" panose="02010600030101010101" pitchFamily="2" charset="-122"/>
                    <a:sym typeface="Arial" panose="020B0604020202020204" pitchFamily="34" charset="0"/>
                  </a:rPr>
                  <a:t> are necessary to resolve </a:t>
                </a:r>
                <a14:m>
                  <m:oMath xmlns:m="http://schemas.openxmlformats.org/officeDocument/2006/math">
                    <m:sSub>
                      <m:sSubPr>
                        <m:ctrlP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ctrlPr>
                      </m:sSubPr>
                      <m:e>
                        <m: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t>𝒙</m:t>
                        </m:r>
                      </m:e>
                      <m:sub>
                        <m: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t>𝟏</m:t>
                        </m:r>
                      </m:sub>
                    </m:sSub>
                  </m:oMath>
                </a14:m>
                <a:r>
                  <a:rPr lang="en-US" altLang="zh-CN" sz="2800" b="1" dirty="0">
                    <a:solidFill>
                      <a:schemeClr val="bg1"/>
                    </a:solidFill>
                    <a:ea typeface="宋体" panose="02010600030101010101" pitchFamily="2" charset="-122"/>
                    <a:sym typeface="Arial" panose="020B0604020202020204" pitchFamily="34" charset="0"/>
                  </a:rPr>
                  <a:t>  and </a:t>
                </a:r>
                <a14:m>
                  <m:oMath xmlns:m="http://schemas.openxmlformats.org/officeDocument/2006/math">
                    <m:sSub>
                      <m:sSubPr>
                        <m:ctrlP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ctrlPr>
                      </m:sSubPr>
                      <m:e>
                        <m:r>
                          <a:rPr lang="en-US" altLang="zh-CN" sz="2800" b="1" i="1">
                            <a:solidFill>
                              <a:schemeClr val="bg1"/>
                            </a:solidFill>
                            <a:latin typeface="Cambria Math" panose="02040503050406030204" pitchFamily="18" charset="0"/>
                            <a:ea typeface="宋体" panose="02010600030101010101" pitchFamily="2" charset="-122"/>
                            <a:sym typeface="Arial" panose="020B0604020202020204" pitchFamily="34" charset="0"/>
                          </a:rPr>
                          <m:t>𝒙</m:t>
                        </m:r>
                      </m:e>
                      <m:sub>
                        <m:r>
                          <a:rPr lang="en-US" altLang="zh-CN" sz="2800" b="1" i="1" smtClean="0">
                            <a:solidFill>
                              <a:schemeClr val="bg1"/>
                            </a:solidFill>
                            <a:latin typeface="Cambria Math" panose="02040503050406030204" pitchFamily="18" charset="0"/>
                            <a:ea typeface="宋体" panose="02010600030101010101" pitchFamily="2" charset="-122"/>
                            <a:sym typeface="Arial" panose="020B0604020202020204" pitchFamily="34" charset="0"/>
                          </a:rPr>
                          <m:t>𝟐</m:t>
                        </m:r>
                      </m:sub>
                    </m:sSub>
                  </m:oMath>
                </a14:m>
                <a:r>
                  <a:rPr lang="en-US" altLang="zh-CN" sz="2800" b="1" dirty="0">
                    <a:solidFill>
                      <a:schemeClr val="bg1"/>
                    </a:solidFill>
                    <a:ea typeface="宋体" panose="02010600030101010101" pitchFamily="2" charset="-122"/>
                    <a:sym typeface="Arial" panose="020B0604020202020204" pitchFamily="34" charset="0"/>
                  </a:rPr>
                  <a:t>. </a:t>
                </a:r>
              </a:p>
            </p:txBody>
          </p:sp>
        </mc:Choice>
        <mc:Fallback xmlns="">
          <p:sp>
            <p:nvSpPr>
              <p:cNvPr id="12" name="Rounded Rectangle 72">
                <a:extLst>
                  <a:ext uri="{FF2B5EF4-FFF2-40B4-BE49-F238E27FC236}">
                    <a16:creationId xmlns:a16="http://schemas.microsoft.com/office/drawing/2014/main" id="{DBD08042-D67E-4A0A-99B4-860BC2353B9E}"/>
                  </a:ext>
                </a:extLst>
              </p:cNvPr>
              <p:cNvSpPr>
                <a:spLocks noRot="1" noChangeAspect="1" noMove="1" noResize="1" noEditPoints="1" noAdjustHandles="1" noChangeArrowheads="1" noChangeShapeType="1" noTextEdit="1"/>
              </p:cNvSpPr>
              <p:nvPr/>
            </p:nvSpPr>
            <p:spPr bwMode="auto">
              <a:xfrm>
                <a:off x="609600" y="5234167"/>
                <a:ext cx="10896600" cy="961667"/>
              </a:xfrm>
              <a:prstGeom prst="roundRect">
                <a:avLst>
                  <a:gd name="adj" fmla="val 16667"/>
                </a:avLst>
              </a:prstGeom>
              <a:blipFill>
                <a:blip r:embed="rId10"/>
                <a:stretch>
                  <a:fillRect/>
                </a:stretch>
              </a:blip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9" name="Rectangle 8">
            <a:extLst>
              <a:ext uri="{FF2B5EF4-FFF2-40B4-BE49-F238E27FC236}">
                <a16:creationId xmlns:a16="http://schemas.microsoft.com/office/drawing/2014/main" id="{0DEBC0EB-5F2E-44EF-9923-072E2A66E620}"/>
              </a:ext>
            </a:extLst>
          </p:cNvPr>
          <p:cNvSpPr/>
          <p:nvPr/>
        </p:nvSpPr>
        <p:spPr>
          <a:xfrm>
            <a:off x="5249893" y="3086123"/>
            <a:ext cx="1290607" cy="698453"/>
          </a:xfrm>
          <a:prstGeom prst="rect">
            <a:avLst/>
          </a:prstGeom>
          <a:solidFill>
            <a:srgbClr val="92D050">
              <a:alpha val="5098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99B5D4-E256-4E77-AC77-2E4EC13A2091}"/>
              </a:ext>
            </a:extLst>
          </p:cNvPr>
          <p:cNvSpPr/>
          <p:nvPr/>
        </p:nvSpPr>
        <p:spPr>
          <a:xfrm>
            <a:off x="5266546" y="3857684"/>
            <a:ext cx="2042304" cy="698453"/>
          </a:xfrm>
          <a:prstGeom prst="rect">
            <a:avLst/>
          </a:prstGeom>
          <a:solidFill>
            <a:srgbClr val="92D050">
              <a:alpha val="5098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63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700"/>
                                        <p:tgtEl>
                                          <p:spTgt spid="6"/>
                                        </p:tgtEl>
                                      </p:cBhvr>
                                    </p:animEffect>
                                  </p:childTnLst>
                                </p:cTn>
                              </p:par>
                            </p:childTnLst>
                          </p:cTn>
                        </p:par>
                        <p:par>
                          <p:cTn id="8" fill="hold">
                            <p:stCondLst>
                              <p:cond delay="7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par>
                          <p:cTn id="15" fill="hold">
                            <p:stCondLst>
                              <p:cond delay="12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nvGraphicFramePr>
        <p:xfrm>
          <a:off x="4552950" y="1833563"/>
          <a:ext cx="1866900" cy="520700"/>
        </p:xfrm>
        <a:graphic>
          <a:graphicData uri="http://schemas.openxmlformats.org/presentationml/2006/ole">
            <mc:AlternateContent xmlns:mc="http://schemas.openxmlformats.org/markup-compatibility/2006">
              <mc:Choice xmlns:v="urn:schemas-microsoft-com:vml" Requires="v">
                <p:oleObj spid="_x0000_s61596" name="Equation" r:id="rId4" imgW="1866600" imgH="520560" progId="Equation.DSMT4">
                  <p:embed/>
                </p:oleObj>
              </mc:Choice>
              <mc:Fallback>
                <p:oleObj name="Equation" r:id="rId4" imgW="1866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4552950" y="1833563"/>
                        <a:ext cx="1866900" cy="520700"/>
                      </a:xfrm>
                      <a:prstGeom prst="rect">
                        <a:avLst/>
                      </a:prstGeom>
                    </p:spPr>
                  </p:pic>
                </p:oleObj>
              </mc:Fallback>
            </mc:AlternateContent>
          </a:graphicData>
        </a:graphic>
      </p:graphicFrame>
      <p:sp>
        <p:nvSpPr>
          <p:cNvPr id="15" name="Callout: Line 14">
            <a:extLst>
              <a:ext uri="{FF2B5EF4-FFF2-40B4-BE49-F238E27FC236}">
                <a16:creationId xmlns:a16="http://schemas.microsoft.com/office/drawing/2014/main" id="{EDEF5EC5-B1E1-4A55-88BA-E451DD1E47D6}"/>
              </a:ext>
            </a:extLst>
          </p:cNvPr>
          <p:cNvSpPr/>
          <p:nvPr/>
        </p:nvSpPr>
        <p:spPr>
          <a:xfrm>
            <a:off x="5648325" y="2649667"/>
            <a:ext cx="1343025" cy="644524"/>
          </a:xfrm>
          <a:prstGeom prst="borderCallout1">
            <a:avLst>
              <a:gd name="adj1" fmla="val 18750"/>
              <a:gd name="adj2" fmla="val -8333"/>
              <a:gd name="adj3" fmla="val -53534"/>
              <a:gd name="adj4" fmla="val -274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RTS from device 1</a:t>
            </a:r>
          </a:p>
        </p:txBody>
      </p:sp>
      <p:sp>
        <p:nvSpPr>
          <p:cNvPr id="26" name="Callout: Line 25">
            <a:extLst>
              <a:ext uri="{FF2B5EF4-FFF2-40B4-BE49-F238E27FC236}">
                <a16:creationId xmlns:a16="http://schemas.microsoft.com/office/drawing/2014/main" id="{1C01FA3F-85AB-4E6F-B7BB-85290849F67C}"/>
              </a:ext>
            </a:extLst>
          </p:cNvPr>
          <p:cNvSpPr/>
          <p:nvPr/>
        </p:nvSpPr>
        <p:spPr>
          <a:xfrm>
            <a:off x="7772400" y="2613821"/>
            <a:ext cx="1343025" cy="644524"/>
          </a:xfrm>
          <a:prstGeom prst="borderCallout1">
            <a:avLst>
              <a:gd name="adj1" fmla="val 18750"/>
              <a:gd name="adj2" fmla="val -8333"/>
              <a:gd name="adj3" fmla="val -44330"/>
              <a:gd name="adj4" fmla="val -1012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RTS from device 2</a:t>
            </a:r>
          </a:p>
        </p:txBody>
      </p:sp>
      <p:sp>
        <p:nvSpPr>
          <p:cNvPr id="16" name="Rounded Rectangle 5">
            <a:extLst>
              <a:ext uri="{FF2B5EF4-FFF2-40B4-BE49-F238E27FC236}">
                <a16:creationId xmlns:a16="http://schemas.microsoft.com/office/drawing/2014/main" id="{9D65FEC6-4FE8-4CAF-95BD-F094C10A67AB}"/>
              </a:ext>
            </a:extLst>
          </p:cNvPr>
          <p:cNvSpPr>
            <a:spLocks noChangeArrowheads="1"/>
          </p:cNvSpPr>
          <p:nvPr/>
        </p:nvSpPr>
        <p:spPr bwMode="auto">
          <a:xfrm>
            <a:off x="1828800" y="3385010"/>
            <a:ext cx="8763000" cy="917575"/>
          </a:xfrm>
          <a:prstGeom prst="roundRect">
            <a:avLst>
              <a:gd name="adj" fmla="val 16667"/>
            </a:avLst>
          </a:prstGeom>
          <a:solidFill>
            <a:srgbClr val="00B0F0"/>
          </a:solidFill>
          <a:ln w="12700" cmpd="sng">
            <a:solidFill>
              <a:schemeClr val="bg1"/>
            </a:solidFill>
            <a:round/>
            <a:headEnd/>
            <a:tailEnd/>
          </a:ln>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Do we have the similar constrains on RTS signals?</a:t>
            </a:r>
          </a:p>
        </p:txBody>
      </p:sp>
      <p:pic>
        <p:nvPicPr>
          <p:cNvPr id="61447" name="Picture 7" descr="Image result for similar one">
            <a:extLst>
              <a:ext uri="{FF2B5EF4-FFF2-40B4-BE49-F238E27FC236}">
                <a16:creationId xmlns:a16="http://schemas.microsoft.com/office/drawing/2014/main" id="{FAAB1979-99A6-4720-8D5A-F551005B63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429251"/>
            <a:ext cx="4114800" cy="2328602"/>
          </a:xfrm>
          <a:prstGeom prst="rect">
            <a:avLst/>
          </a:prstGeom>
          <a:noFill/>
          <a:extLst>
            <a:ext uri="{909E8E84-426E-40DD-AFC4-6F175D3DCCD1}">
              <a14:hiddenFill xmlns:a14="http://schemas.microsoft.com/office/drawing/2010/main">
                <a:solidFill>
                  <a:srgbClr val="FFFFFF"/>
                </a:solidFill>
              </a14:hiddenFill>
            </a:ext>
          </a:extLst>
        </p:spPr>
      </p:pic>
      <p:pic>
        <p:nvPicPr>
          <p:cNvPr id="61451" name="Picture 11" descr="Image result for Yes">
            <a:extLst>
              <a:ext uri="{FF2B5EF4-FFF2-40B4-BE49-F238E27FC236}">
                <a16:creationId xmlns:a16="http://schemas.microsoft.com/office/drawing/2014/main" id="{5884A9BD-EF80-4A1B-BC81-9BE683F16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0878" y="4219003"/>
            <a:ext cx="3670244" cy="258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3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61447"/>
                                        </p:tgtEl>
                                        <p:attrNameLst>
                                          <p:attrName>style.visibility</p:attrName>
                                        </p:attrNameLst>
                                      </p:cBhvr>
                                      <p:to>
                                        <p:strVal val="visible"/>
                                      </p:to>
                                    </p:set>
                                    <p:animEffect transition="in" filter="fade">
                                      <p:cBhvr>
                                        <p:cTn id="18" dur="300"/>
                                        <p:tgtEl>
                                          <p:spTgt spid="6144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1451"/>
                                        </p:tgtEl>
                                        <p:attrNameLst>
                                          <p:attrName>style.visibility</p:attrName>
                                        </p:attrNameLst>
                                      </p:cBhvr>
                                      <p:to>
                                        <p:strVal val="visible"/>
                                      </p:to>
                                    </p:set>
                                    <p:anim calcmode="lin" valueType="num">
                                      <p:cBhvr>
                                        <p:cTn id="23" dur="300" fill="hold"/>
                                        <p:tgtEl>
                                          <p:spTgt spid="61451"/>
                                        </p:tgtEl>
                                        <p:attrNameLst>
                                          <p:attrName>ppt_w</p:attrName>
                                        </p:attrNameLst>
                                      </p:cBhvr>
                                      <p:tavLst>
                                        <p:tav tm="0">
                                          <p:val>
                                            <p:fltVal val="0"/>
                                          </p:val>
                                        </p:tav>
                                        <p:tav tm="100000">
                                          <p:val>
                                            <p:strVal val="#ppt_w"/>
                                          </p:val>
                                        </p:tav>
                                      </p:tavLst>
                                    </p:anim>
                                    <p:anim calcmode="lin" valueType="num">
                                      <p:cBhvr>
                                        <p:cTn id="24" dur="300" fill="hold"/>
                                        <p:tgtEl>
                                          <p:spTgt spid="61451"/>
                                        </p:tgtEl>
                                        <p:attrNameLst>
                                          <p:attrName>ppt_h</p:attrName>
                                        </p:attrNameLst>
                                      </p:cBhvr>
                                      <p:tavLst>
                                        <p:tav tm="0">
                                          <p:val>
                                            <p:fltVal val="0"/>
                                          </p:val>
                                        </p:tav>
                                        <p:tav tm="100000">
                                          <p:val>
                                            <p:strVal val="#ppt_h"/>
                                          </p:val>
                                        </p:tav>
                                      </p:tavLst>
                                    </p:anim>
                                    <p:animEffect transition="in" filter="fade">
                                      <p:cBhvr>
                                        <p:cTn id="25" dur="3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a:t>
            </a:r>
          </a:p>
        </p:txBody>
      </p:sp>
      <p:sp>
        <p:nvSpPr>
          <p:cNvPr id="6" name="Content Placeholder 5">
            <a:extLst>
              <a:ext uri="{FF2B5EF4-FFF2-40B4-BE49-F238E27FC236}">
                <a16:creationId xmlns:a16="http://schemas.microsoft.com/office/drawing/2014/main" id="{1F4DAE52-123A-4371-8E5C-B0326AC981F7}"/>
              </a:ext>
            </a:extLst>
          </p:cNvPr>
          <p:cNvSpPr>
            <a:spLocks noGrp="1"/>
          </p:cNvSpPr>
          <p:nvPr>
            <p:ph idx="1"/>
          </p:nvPr>
        </p:nvSpPr>
        <p:spPr>
          <a:xfrm>
            <a:off x="76200" y="1142999"/>
            <a:ext cx="11963400" cy="4648201"/>
          </a:xfrm>
        </p:spPr>
        <p:txBody>
          <a:bodyPr/>
          <a:lstStyle/>
          <a:p>
            <a:r>
              <a:rPr lang="en-US" dirty="0"/>
              <a:t>RTS structure</a:t>
            </a:r>
          </a:p>
        </p:txBody>
      </p:sp>
      <p:sp>
        <p:nvSpPr>
          <p:cNvPr id="7" name="Rectangle 6">
            <a:extLst>
              <a:ext uri="{FF2B5EF4-FFF2-40B4-BE49-F238E27FC236}">
                <a16:creationId xmlns:a16="http://schemas.microsoft.com/office/drawing/2014/main" id="{3371227C-56C7-439A-8184-CE562DC5972C}"/>
              </a:ext>
            </a:extLst>
          </p:cNvPr>
          <p:cNvSpPr/>
          <p:nvPr/>
        </p:nvSpPr>
        <p:spPr>
          <a:xfrm>
            <a:off x="2133600" y="2514600"/>
            <a:ext cx="1828800" cy="457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 Control</a:t>
            </a:r>
          </a:p>
        </p:txBody>
      </p:sp>
      <p:sp>
        <p:nvSpPr>
          <p:cNvPr id="41" name="Rectangle 40">
            <a:extLst>
              <a:ext uri="{FF2B5EF4-FFF2-40B4-BE49-F238E27FC236}">
                <a16:creationId xmlns:a16="http://schemas.microsoft.com/office/drawing/2014/main" id="{9A7DDBC0-6138-4A3C-91D0-C1E3A7BAD1F7}"/>
              </a:ext>
            </a:extLst>
          </p:cNvPr>
          <p:cNvSpPr/>
          <p:nvPr/>
        </p:nvSpPr>
        <p:spPr>
          <a:xfrm>
            <a:off x="3962400" y="2514600"/>
            <a:ext cx="1447800" cy="4572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Duration</a:t>
            </a:r>
          </a:p>
        </p:txBody>
      </p:sp>
      <p:sp>
        <p:nvSpPr>
          <p:cNvPr id="44" name="Rectangle 43">
            <a:extLst>
              <a:ext uri="{FF2B5EF4-FFF2-40B4-BE49-F238E27FC236}">
                <a16:creationId xmlns:a16="http://schemas.microsoft.com/office/drawing/2014/main" id="{A2485F08-4DF9-42AD-BC95-8F26F34EFB1C}"/>
              </a:ext>
            </a:extLst>
          </p:cNvPr>
          <p:cNvSpPr/>
          <p:nvPr/>
        </p:nvSpPr>
        <p:spPr>
          <a:xfrm>
            <a:off x="5410200" y="2514600"/>
            <a:ext cx="21336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Receiver Address</a:t>
            </a:r>
          </a:p>
        </p:txBody>
      </p:sp>
      <p:sp>
        <p:nvSpPr>
          <p:cNvPr id="47" name="Rectangle 46">
            <a:extLst>
              <a:ext uri="{FF2B5EF4-FFF2-40B4-BE49-F238E27FC236}">
                <a16:creationId xmlns:a16="http://schemas.microsoft.com/office/drawing/2014/main" id="{3E18571A-155D-42F2-B775-569E22C63B27}"/>
              </a:ext>
            </a:extLst>
          </p:cNvPr>
          <p:cNvSpPr/>
          <p:nvPr/>
        </p:nvSpPr>
        <p:spPr>
          <a:xfrm>
            <a:off x="7543800" y="2514600"/>
            <a:ext cx="2133600" cy="457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Transmitter Address</a:t>
            </a:r>
          </a:p>
        </p:txBody>
      </p:sp>
      <p:sp>
        <p:nvSpPr>
          <p:cNvPr id="49" name="Rectangle 48">
            <a:extLst>
              <a:ext uri="{FF2B5EF4-FFF2-40B4-BE49-F238E27FC236}">
                <a16:creationId xmlns:a16="http://schemas.microsoft.com/office/drawing/2014/main" id="{F5128754-3730-4D39-B8AD-4B03A8D754AD}"/>
              </a:ext>
            </a:extLst>
          </p:cNvPr>
          <p:cNvSpPr/>
          <p:nvPr/>
        </p:nvSpPr>
        <p:spPr>
          <a:xfrm>
            <a:off x="9677400" y="2514600"/>
            <a:ext cx="1143000" cy="457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FCS</a:t>
            </a:r>
          </a:p>
        </p:txBody>
      </p:sp>
      <p:cxnSp>
        <p:nvCxnSpPr>
          <p:cNvPr id="9" name="Straight Connector 8">
            <a:extLst>
              <a:ext uri="{FF2B5EF4-FFF2-40B4-BE49-F238E27FC236}">
                <a16:creationId xmlns:a16="http://schemas.microsoft.com/office/drawing/2014/main" id="{AC161F0B-D3E5-4899-A2CC-87198B0D5647}"/>
              </a:ext>
            </a:extLst>
          </p:cNvPr>
          <p:cNvCxnSpPr/>
          <p:nvPr/>
        </p:nvCxnSpPr>
        <p:spPr>
          <a:xfrm>
            <a:off x="2133600" y="2286000"/>
            <a:ext cx="8686800"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140A09-38AD-4723-A453-2A94DB5A9649}"/>
              </a:ext>
            </a:extLst>
          </p:cNvPr>
          <p:cNvCxnSpPr/>
          <p:nvPr/>
        </p:nvCxnSpPr>
        <p:spPr>
          <a:xfrm>
            <a:off x="2133600"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7B75A4-0D3B-49E9-AE73-39E198F7258F}"/>
              </a:ext>
            </a:extLst>
          </p:cNvPr>
          <p:cNvCxnSpPr/>
          <p:nvPr/>
        </p:nvCxnSpPr>
        <p:spPr>
          <a:xfrm>
            <a:off x="10810875"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09ED07-1B45-4D39-8948-7EA02A97D587}"/>
              </a:ext>
            </a:extLst>
          </p:cNvPr>
          <p:cNvSpPr txBox="1"/>
          <p:nvPr/>
        </p:nvSpPr>
        <p:spPr>
          <a:xfrm>
            <a:off x="685800" y="2510135"/>
            <a:ext cx="1235075" cy="461665"/>
          </a:xfrm>
          <a:prstGeom prst="rect">
            <a:avLst/>
          </a:prstGeom>
          <a:noFill/>
        </p:spPr>
        <p:txBody>
          <a:bodyPr wrap="square" rtlCol="0">
            <a:spAutoFit/>
          </a:bodyPr>
          <a:lstStyle/>
          <a:p>
            <a:pPr algn="ctr"/>
            <a:r>
              <a:rPr lang="en-US" sz="2400" dirty="0"/>
              <a:t>RTS</a:t>
            </a:r>
          </a:p>
        </p:txBody>
      </p:sp>
      <p:sp>
        <p:nvSpPr>
          <p:cNvPr id="56" name="TextBox 55">
            <a:extLst>
              <a:ext uri="{FF2B5EF4-FFF2-40B4-BE49-F238E27FC236}">
                <a16:creationId xmlns:a16="http://schemas.microsoft.com/office/drawing/2014/main" id="{61379816-20B9-424D-8B0F-910A86C8219C}"/>
              </a:ext>
            </a:extLst>
          </p:cNvPr>
          <p:cNvSpPr txBox="1"/>
          <p:nvPr/>
        </p:nvSpPr>
        <p:spPr>
          <a:xfrm>
            <a:off x="1066800" y="3046967"/>
            <a:ext cx="10210797" cy="369332"/>
          </a:xfrm>
          <a:prstGeom prst="rect">
            <a:avLst/>
          </a:prstGeom>
          <a:noFill/>
        </p:spPr>
        <p:txBody>
          <a:bodyPr wrap="square" rtlCol="0">
            <a:spAutoFit/>
          </a:bodyPr>
          <a:lstStyle/>
          <a:p>
            <a:r>
              <a:rPr lang="en-US" dirty="0"/>
              <a:t>Length:            16 bits               16 bits                  48 bits                        48 bits            32 bits        </a:t>
            </a:r>
          </a:p>
        </p:txBody>
      </p:sp>
      <p:sp>
        <p:nvSpPr>
          <p:cNvPr id="71" name="TextBox 70">
            <a:extLst>
              <a:ext uri="{FF2B5EF4-FFF2-40B4-BE49-F238E27FC236}">
                <a16:creationId xmlns:a16="http://schemas.microsoft.com/office/drawing/2014/main" id="{183F6ED2-90E5-4383-88B6-297AFA3844E9}"/>
              </a:ext>
            </a:extLst>
          </p:cNvPr>
          <p:cNvSpPr txBox="1"/>
          <p:nvPr/>
        </p:nvSpPr>
        <p:spPr>
          <a:xfrm>
            <a:off x="5992813" y="1969186"/>
            <a:ext cx="968373" cy="338554"/>
          </a:xfrm>
          <a:prstGeom prst="rect">
            <a:avLst/>
          </a:prstGeom>
          <a:noFill/>
        </p:spPr>
        <p:txBody>
          <a:bodyPr wrap="square" rtlCol="0">
            <a:spAutoFit/>
          </a:bodyPr>
          <a:lstStyle/>
          <a:p>
            <a:pPr algn="ctr"/>
            <a:r>
              <a:rPr lang="en-US" sz="1600" dirty="0"/>
              <a:t>160 bits</a:t>
            </a:r>
          </a:p>
        </p:txBody>
      </p:sp>
      <p:graphicFrame>
        <p:nvGraphicFramePr>
          <p:cNvPr id="2" name="Object 1">
            <a:extLst>
              <a:ext uri="{FF2B5EF4-FFF2-40B4-BE49-F238E27FC236}">
                <a16:creationId xmlns:a16="http://schemas.microsoft.com/office/drawing/2014/main" id="{6C4B3846-F2EB-436F-8C50-FAAD4B994174}"/>
              </a:ext>
            </a:extLst>
          </p:cNvPr>
          <p:cNvGraphicFramePr>
            <a:graphicFrameLocks noChangeAspect="1"/>
          </p:cNvGraphicFramePr>
          <p:nvPr>
            <p:extLst>
              <p:ext uri="{D42A27DB-BD31-4B8C-83A1-F6EECF244321}">
                <p14:modId xmlns:p14="http://schemas.microsoft.com/office/powerpoint/2010/main" val="1423441581"/>
              </p:ext>
            </p:extLst>
          </p:nvPr>
        </p:nvGraphicFramePr>
        <p:xfrm>
          <a:off x="7534275" y="5346700"/>
          <a:ext cx="2527300" cy="584200"/>
        </p:xfrm>
        <a:graphic>
          <a:graphicData uri="http://schemas.openxmlformats.org/presentationml/2006/ole">
            <mc:AlternateContent xmlns:mc="http://schemas.openxmlformats.org/markup-compatibility/2006">
              <mc:Choice xmlns:v="urn:schemas-microsoft-com:vml" Requires="v">
                <p:oleObj spid="_x0000_s62611" name="Equation" r:id="rId4" imgW="2527200" imgH="583920" progId="Equation.DSMT4">
                  <p:embed/>
                </p:oleObj>
              </mc:Choice>
              <mc:Fallback>
                <p:oleObj name="Equation" r:id="rId4" imgW="2527200" imgH="583920" progId="Equation.DSMT4">
                  <p:embed/>
                  <p:pic>
                    <p:nvPicPr>
                      <p:cNvPr id="0" name=""/>
                      <p:cNvPicPr/>
                      <p:nvPr/>
                    </p:nvPicPr>
                    <p:blipFill>
                      <a:blip r:embed="rId5"/>
                      <a:stretch>
                        <a:fillRect/>
                      </a:stretch>
                    </p:blipFill>
                    <p:spPr>
                      <a:xfrm>
                        <a:off x="7534275" y="5346700"/>
                        <a:ext cx="2527300" cy="584200"/>
                      </a:xfrm>
                      <a:prstGeom prst="rect">
                        <a:avLst/>
                      </a:prstGeom>
                    </p:spPr>
                  </p:pic>
                </p:oleObj>
              </mc:Fallback>
            </mc:AlternateContent>
          </a:graphicData>
        </a:graphic>
      </p:graphicFrame>
      <p:sp>
        <p:nvSpPr>
          <p:cNvPr id="17" name="Rounded Rectangular Callout 8">
            <a:extLst>
              <a:ext uri="{FF2B5EF4-FFF2-40B4-BE49-F238E27FC236}">
                <a16:creationId xmlns:a16="http://schemas.microsoft.com/office/drawing/2014/main" id="{E5BE6F8B-1366-4F9C-961F-35DEFEA156FF}"/>
              </a:ext>
            </a:extLst>
          </p:cNvPr>
          <p:cNvSpPr/>
          <p:nvPr/>
        </p:nvSpPr>
        <p:spPr>
          <a:xfrm>
            <a:off x="8153401" y="3864491"/>
            <a:ext cx="2933772" cy="697450"/>
          </a:xfrm>
          <a:prstGeom prst="wedgeRoundRectCallout">
            <a:avLst>
              <a:gd name="adj1" fmla="val -34006"/>
              <a:gd name="adj2" fmla="val 123925"/>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Size: 2</a:t>
            </a:r>
            <a:r>
              <a:rPr lang="en-US" altLang="zh-CN" sz="4400" b="1" baseline="30000" dirty="0">
                <a:solidFill>
                  <a:schemeClr val="bg1"/>
                </a:solidFill>
                <a:ea typeface="宋体" panose="02010600030101010101" pitchFamily="2" charset="-122"/>
                <a:sym typeface="Arial" panose="020B0604020202020204" pitchFamily="34" charset="0"/>
              </a:rPr>
              <a:t>160</a:t>
            </a:r>
            <a:endParaRPr lang="en-US" altLang="zh-CN" sz="4400" b="1" dirty="0">
              <a:solidFill>
                <a:schemeClr val="bg1"/>
              </a:solidFill>
              <a:ea typeface="宋体" panose="02010600030101010101" pitchFamily="2" charset="-122"/>
              <a:sym typeface="Arial" panose="020B0604020202020204" pitchFamily="34" charset="0"/>
            </a:endParaRPr>
          </a:p>
        </p:txBody>
      </p:sp>
      <p:pic>
        <p:nvPicPr>
          <p:cNvPr id="13" name="Picture 12">
            <a:extLst>
              <a:ext uri="{FF2B5EF4-FFF2-40B4-BE49-F238E27FC236}">
                <a16:creationId xmlns:a16="http://schemas.microsoft.com/office/drawing/2014/main" id="{511A8CDA-5C4D-4E9F-AAD2-93C5449862E3}"/>
              </a:ext>
            </a:extLst>
          </p:cNvPr>
          <p:cNvPicPr>
            <a:picLocks noChangeAspect="1"/>
          </p:cNvPicPr>
          <p:nvPr/>
        </p:nvPicPr>
        <p:blipFill>
          <a:blip r:embed="rId6"/>
          <a:stretch>
            <a:fillRect/>
          </a:stretch>
        </p:blipFill>
        <p:spPr>
          <a:xfrm>
            <a:off x="549222" y="4308990"/>
            <a:ext cx="5711934" cy="1995034"/>
          </a:xfrm>
          <a:prstGeom prst="rect">
            <a:avLst/>
          </a:prstGeom>
        </p:spPr>
      </p:pic>
      <p:cxnSp>
        <p:nvCxnSpPr>
          <p:cNvPr id="15" name="Straight Connector 14">
            <a:extLst>
              <a:ext uri="{FF2B5EF4-FFF2-40B4-BE49-F238E27FC236}">
                <a16:creationId xmlns:a16="http://schemas.microsoft.com/office/drawing/2014/main" id="{06BFD8A9-492C-41BC-8976-9A406B489E90}"/>
              </a:ext>
            </a:extLst>
          </p:cNvPr>
          <p:cNvCxnSpPr>
            <a:cxnSpLocks/>
          </p:cNvCxnSpPr>
          <p:nvPr/>
        </p:nvCxnSpPr>
        <p:spPr>
          <a:xfrm>
            <a:off x="990600" y="4724400"/>
            <a:ext cx="397266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2E8C84-05B3-478D-8CD9-16C00DF89686}"/>
              </a:ext>
            </a:extLst>
          </p:cNvPr>
          <p:cNvCxnSpPr>
            <a:cxnSpLocks/>
          </p:cNvCxnSpPr>
          <p:nvPr/>
        </p:nvCxnSpPr>
        <p:spPr>
          <a:xfrm flipH="1" flipV="1">
            <a:off x="4962181" y="4724400"/>
            <a:ext cx="1084" cy="113561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ounded Rectangle 72">
            <a:extLst>
              <a:ext uri="{FF2B5EF4-FFF2-40B4-BE49-F238E27FC236}">
                <a16:creationId xmlns:a16="http://schemas.microsoft.com/office/drawing/2014/main" id="{4C650E86-7218-47DD-B950-2C868B2E2BD7}"/>
              </a:ext>
            </a:extLst>
          </p:cNvPr>
          <p:cNvSpPr>
            <a:spLocks noChangeArrowheads="1"/>
          </p:cNvSpPr>
          <p:nvPr/>
        </p:nvSpPr>
        <p:spPr bwMode="auto">
          <a:xfrm>
            <a:off x="1219200" y="3864491"/>
            <a:ext cx="3967245" cy="703937"/>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Uniform Distribution</a:t>
            </a:r>
          </a:p>
        </p:txBody>
      </p:sp>
      <p:sp>
        <p:nvSpPr>
          <p:cNvPr id="23" name="Rectangle 22">
            <a:extLst>
              <a:ext uri="{FF2B5EF4-FFF2-40B4-BE49-F238E27FC236}">
                <a16:creationId xmlns:a16="http://schemas.microsoft.com/office/drawing/2014/main" id="{DFE58B5A-FB75-4B9A-BFC2-90F6F54690B8}"/>
              </a:ext>
            </a:extLst>
          </p:cNvPr>
          <p:cNvSpPr/>
          <p:nvPr/>
        </p:nvSpPr>
        <p:spPr>
          <a:xfrm>
            <a:off x="8153400" y="5105400"/>
            <a:ext cx="1981200" cy="848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72">
            <a:extLst>
              <a:ext uri="{FF2B5EF4-FFF2-40B4-BE49-F238E27FC236}">
                <a16:creationId xmlns:a16="http://schemas.microsoft.com/office/drawing/2014/main" id="{DF6C984D-6D7B-4BCF-BA9E-8278D87D512A}"/>
              </a:ext>
            </a:extLst>
          </p:cNvPr>
          <p:cNvSpPr>
            <a:spLocks noChangeArrowheads="1"/>
          </p:cNvSpPr>
          <p:nvPr/>
        </p:nvSpPr>
        <p:spPr bwMode="auto">
          <a:xfrm>
            <a:off x="7621084" y="6039681"/>
            <a:ext cx="2056316" cy="554334"/>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Constraint</a:t>
            </a:r>
          </a:p>
        </p:txBody>
      </p:sp>
      <p:sp>
        <p:nvSpPr>
          <p:cNvPr id="24" name="Oval 23">
            <a:extLst>
              <a:ext uri="{FF2B5EF4-FFF2-40B4-BE49-F238E27FC236}">
                <a16:creationId xmlns:a16="http://schemas.microsoft.com/office/drawing/2014/main" id="{1BB979CE-44A8-4F25-A961-63AD1C0368CF}"/>
              </a:ext>
            </a:extLst>
          </p:cNvPr>
          <p:cNvSpPr/>
          <p:nvPr/>
        </p:nvSpPr>
        <p:spPr>
          <a:xfrm>
            <a:off x="6057900" y="1969186"/>
            <a:ext cx="903282" cy="3586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0" descr="Image result for emoji faces">
            <a:extLst>
              <a:ext uri="{FF2B5EF4-FFF2-40B4-BE49-F238E27FC236}">
                <a16:creationId xmlns:a16="http://schemas.microsoft.com/office/drawing/2014/main" id="{713C6963-20B5-4E23-930E-4B2327BCF0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2274" y="5092701"/>
            <a:ext cx="709651" cy="70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25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23" grpId="0" animBg="1"/>
      <p:bldP spid="34" grpId="0" animBg="1"/>
      <p:bldP spid="24" grpId="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a:t>
            </a:r>
          </a:p>
        </p:txBody>
      </p:sp>
      <p:sp>
        <p:nvSpPr>
          <p:cNvPr id="6" name="Content Placeholder 5">
            <a:extLst>
              <a:ext uri="{FF2B5EF4-FFF2-40B4-BE49-F238E27FC236}">
                <a16:creationId xmlns:a16="http://schemas.microsoft.com/office/drawing/2014/main" id="{1F4DAE52-123A-4371-8E5C-B0326AC981F7}"/>
              </a:ext>
            </a:extLst>
          </p:cNvPr>
          <p:cNvSpPr>
            <a:spLocks noGrp="1"/>
          </p:cNvSpPr>
          <p:nvPr>
            <p:ph idx="1"/>
          </p:nvPr>
        </p:nvSpPr>
        <p:spPr>
          <a:xfrm>
            <a:off x="76200" y="1142999"/>
            <a:ext cx="11963400" cy="5570790"/>
          </a:xfrm>
        </p:spPr>
        <p:txBody>
          <a:bodyPr/>
          <a:lstStyle/>
          <a:p>
            <a:r>
              <a:rPr lang="en-US" dirty="0"/>
              <a:t>RTS structure</a:t>
            </a:r>
          </a:p>
        </p:txBody>
      </p:sp>
      <p:sp>
        <p:nvSpPr>
          <p:cNvPr id="7" name="Rectangle 6">
            <a:extLst>
              <a:ext uri="{FF2B5EF4-FFF2-40B4-BE49-F238E27FC236}">
                <a16:creationId xmlns:a16="http://schemas.microsoft.com/office/drawing/2014/main" id="{3371227C-56C7-439A-8184-CE562DC5972C}"/>
              </a:ext>
            </a:extLst>
          </p:cNvPr>
          <p:cNvSpPr/>
          <p:nvPr/>
        </p:nvSpPr>
        <p:spPr>
          <a:xfrm>
            <a:off x="2133600" y="2514600"/>
            <a:ext cx="1828800" cy="457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 Control</a:t>
            </a:r>
          </a:p>
        </p:txBody>
      </p:sp>
      <p:sp>
        <p:nvSpPr>
          <p:cNvPr id="41" name="Rectangle 40">
            <a:extLst>
              <a:ext uri="{FF2B5EF4-FFF2-40B4-BE49-F238E27FC236}">
                <a16:creationId xmlns:a16="http://schemas.microsoft.com/office/drawing/2014/main" id="{9A7DDBC0-6138-4A3C-91D0-C1E3A7BAD1F7}"/>
              </a:ext>
            </a:extLst>
          </p:cNvPr>
          <p:cNvSpPr/>
          <p:nvPr/>
        </p:nvSpPr>
        <p:spPr>
          <a:xfrm>
            <a:off x="3962400" y="2514600"/>
            <a:ext cx="1447800" cy="4572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Duration</a:t>
            </a:r>
          </a:p>
        </p:txBody>
      </p:sp>
      <p:sp>
        <p:nvSpPr>
          <p:cNvPr id="44" name="Rectangle 43">
            <a:extLst>
              <a:ext uri="{FF2B5EF4-FFF2-40B4-BE49-F238E27FC236}">
                <a16:creationId xmlns:a16="http://schemas.microsoft.com/office/drawing/2014/main" id="{A2485F08-4DF9-42AD-BC95-8F26F34EFB1C}"/>
              </a:ext>
            </a:extLst>
          </p:cNvPr>
          <p:cNvSpPr/>
          <p:nvPr/>
        </p:nvSpPr>
        <p:spPr>
          <a:xfrm>
            <a:off x="5410200" y="2514600"/>
            <a:ext cx="21336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Receiver Address</a:t>
            </a:r>
          </a:p>
        </p:txBody>
      </p:sp>
      <p:sp>
        <p:nvSpPr>
          <p:cNvPr id="47" name="Rectangle 46">
            <a:extLst>
              <a:ext uri="{FF2B5EF4-FFF2-40B4-BE49-F238E27FC236}">
                <a16:creationId xmlns:a16="http://schemas.microsoft.com/office/drawing/2014/main" id="{3E18571A-155D-42F2-B775-569E22C63B27}"/>
              </a:ext>
            </a:extLst>
          </p:cNvPr>
          <p:cNvSpPr/>
          <p:nvPr/>
        </p:nvSpPr>
        <p:spPr>
          <a:xfrm>
            <a:off x="7543800" y="2514600"/>
            <a:ext cx="2133600" cy="457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Transmitter Address</a:t>
            </a:r>
          </a:p>
        </p:txBody>
      </p:sp>
      <p:sp>
        <p:nvSpPr>
          <p:cNvPr id="49" name="Rectangle 48">
            <a:extLst>
              <a:ext uri="{FF2B5EF4-FFF2-40B4-BE49-F238E27FC236}">
                <a16:creationId xmlns:a16="http://schemas.microsoft.com/office/drawing/2014/main" id="{F5128754-3730-4D39-B8AD-4B03A8D754AD}"/>
              </a:ext>
            </a:extLst>
          </p:cNvPr>
          <p:cNvSpPr/>
          <p:nvPr/>
        </p:nvSpPr>
        <p:spPr>
          <a:xfrm>
            <a:off x="9677400" y="2514600"/>
            <a:ext cx="1143000" cy="457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FCS</a:t>
            </a:r>
          </a:p>
        </p:txBody>
      </p:sp>
      <p:cxnSp>
        <p:nvCxnSpPr>
          <p:cNvPr id="9" name="Straight Connector 8">
            <a:extLst>
              <a:ext uri="{FF2B5EF4-FFF2-40B4-BE49-F238E27FC236}">
                <a16:creationId xmlns:a16="http://schemas.microsoft.com/office/drawing/2014/main" id="{AC161F0B-D3E5-4899-A2CC-87198B0D5647}"/>
              </a:ext>
            </a:extLst>
          </p:cNvPr>
          <p:cNvCxnSpPr/>
          <p:nvPr/>
        </p:nvCxnSpPr>
        <p:spPr>
          <a:xfrm>
            <a:off x="2133600" y="2286000"/>
            <a:ext cx="8686800"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081E16-3D4F-4D9E-9D6F-B788A4FC2009}"/>
              </a:ext>
            </a:extLst>
          </p:cNvPr>
          <p:cNvSpPr txBox="1"/>
          <p:nvPr/>
        </p:nvSpPr>
        <p:spPr>
          <a:xfrm>
            <a:off x="5988051" y="1947446"/>
            <a:ext cx="968373" cy="338554"/>
          </a:xfrm>
          <a:prstGeom prst="rect">
            <a:avLst/>
          </a:prstGeom>
          <a:noFill/>
        </p:spPr>
        <p:txBody>
          <a:bodyPr wrap="square" rtlCol="0">
            <a:spAutoFit/>
          </a:bodyPr>
          <a:lstStyle/>
          <a:p>
            <a:pPr algn="ctr"/>
            <a:r>
              <a:rPr lang="en-US" sz="1600" dirty="0"/>
              <a:t>160 bits</a:t>
            </a:r>
          </a:p>
        </p:txBody>
      </p:sp>
      <p:cxnSp>
        <p:nvCxnSpPr>
          <p:cNvPr id="11" name="Straight Connector 10">
            <a:extLst>
              <a:ext uri="{FF2B5EF4-FFF2-40B4-BE49-F238E27FC236}">
                <a16:creationId xmlns:a16="http://schemas.microsoft.com/office/drawing/2014/main" id="{BA140A09-38AD-4723-A453-2A94DB5A9649}"/>
              </a:ext>
            </a:extLst>
          </p:cNvPr>
          <p:cNvCxnSpPr/>
          <p:nvPr/>
        </p:nvCxnSpPr>
        <p:spPr>
          <a:xfrm>
            <a:off x="2133600"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7B75A4-0D3B-49E9-AE73-39E198F7258F}"/>
              </a:ext>
            </a:extLst>
          </p:cNvPr>
          <p:cNvCxnSpPr/>
          <p:nvPr/>
        </p:nvCxnSpPr>
        <p:spPr>
          <a:xfrm>
            <a:off x="10810875"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09ED07-1B45-4D39-8948-7EA02A97D587}"/>
              </a:ext>
            </a:extLst>
          </p:cNvPr>
          <p:cNvSpPr txBox="1"/>
          <p:nvPr/>
        </p:nvSpPr>
        <p:spPr>
          <a:xfrm>
            <a:off x="685800" y="2510135"/>
            <a:ext cx="1235075" cy="461665"/>
          </a:xfrm>
          <a:prstGeom prst="rect">
            <a:avLst/>
          </a:prstGeom>
          <a:noFill/>
        </p:spPr>
        <p:txBody>
          <a:bodyPr wrap="square" rtlCol="0">
            <a:spAutoFit/>
          </a:bodyPr>
          <a:lstStyle/>
          <a:p>
            <a:pPr algn="ctr"/>
            <a:r>
              <a:rPr lang="en-US" sz="2400" dirty="0"/>
              <a:t>RTS</a:t>
            </a:r>
          </a:p>
        </p:txBody>
      </p:sp>
      <p:sp>
        <p:nvSpPr>
          <p:cNvPr id="56" name="TextBox 55">
            <a:extLst>
              <a:ext uri="{FF2B5EF4-FFF2-40B4-BE49-F238E27FC236}">
                <a16:creationId xmlns:a16="http://schemas.microsoft.com/office/drawing/2014/main" id="{61379816-20B9-424D-8B0F-910A86C8219C}"/>
              </a:ext>
            </a:extLst>
          </p:cNvPr>
          <p:cNvSpPr txBox="1"/>
          <p:nvPr/>
        </p:nvSpPr>
        <p:spPr>
          <a:xfrm>
            <a:off x="1066800" y="3046967"/>
            <a:ext cx="10210797" cy="369332"/>
          </a:xfrm>
          <a:prstGeom prst="rect">
            <a:avLst/>
          </a:prstGeom>
          <a:noFill/>
        </p:spPr>
        <p:txBody>
          <a:bodyPr wrap="square" rtlCol="0">
            <a:spAutoFit/>
          </a:bodyPr>
          <a:lstStyle/>
          <a:p>
            <a:r>
              <a:rPr lang="en-US" dirty="0"/>
              <a:t>Length:            16 bits               16 bits                  48 bits                        48 bits            32 bits        </a:t>
            </a:r>
          </a:p>
        </p:txBody>
      </p:sp>
      <p:sp>
        <p:nvSpPr>
          <p:cNvPr id="57" name="Right Arrow 4">
            <a:extLst>
              <a:ext uri="{FF2B5EF4-FFF2-40B4-BE49-F238E27FC236}">
                <a16:creationId xmlns:a16="http://schemas.microsoft.com/office/drawing/2014/main" id="{4D76249B-893C-441F-A024-F5D3E7DA572C}"/>
              </a:ext>
            </a:extLst>
          </p:cNvPr>
          <p:cNvSpPr/>
          <p:nvPr/>
        </p:nvSpPr>
        <p:spPr>
          <a:xfrm rot="5400000">
            <a:off x="2646446" y="3601953"/>
            <a:ext cx="726906" cy="381000"/>
          </a:xfrm>
          <a:prstGeom prst="rightArrow">
            <a:avLst>
              <a:gd name="adj1" fmla="val 50001"/>
              <a:gd name="adj2"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anose="020B0604020202020204" pitchFamily="34" charset="0"/>
              <a:cs typeface="Helvetica" panose="020B0604020202020204" pitchFamily="34" charset="0"/>
            </a:endParaRPr>
          </a:p>
        </p:txBody>
      </p:sp>
      <p:sp>
        <p:nvSpPr>
          <p:cNvPr id="58" name="Rectangle 57">
            <a:extLst>
              <a:ext uri="{FF2B5EF4-FFF2-40B4-BE49-F238E27FC236}">
                <a16:creationId xmlns:a16="http://schemas.microsoft.com/office/drawing/2014/main" id="{DEC745DE-EB31-42C7-92A5-FEEE7AD2A5CF}"/>
              </a:ext>
            </a:extLst>
          </p:cNvPr>
          <p:cNvSpPr/>
          <p:nvPr/>
        </p:nvSpPr>
        <p:spPr>
          <a:xfrm>
            <a:off x="2057400" y="2398051"/>
            <a:ext cx="1904999" cy="64891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ABE621F4-B811-4B84-9072-0DB032375DC6}"/>
              </a:ext>
            </a:extLst>
          </p:cNvPr>
          <p:cNvSpPr txBox="1">
            <a:spLocks/>
          </p:cNvSpPr>
          <p:nvPr/>
        </p:nvSpPr>
        <p:spPr>
          <a:xfrm>
            <a:off x="381000" y="4095716"/>
            <a:ext cx="7620000" cy="1913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600"/>
              </a:spcAft>
              <a:buNone/>
            </a:pPr>
            <a:r>
              <a:rPr lang="en-US" dirty="0">
                <a:latin typeface="Helvetica" panose="020B0604020202020204" pitchFamily="34" charset="0"/>
                <a:cs typeface="Helvetica" panose="020B0604020202020204" pitchFamily="34" charset="0"/>
              </a:rPr>
              <a:t>This field is fixed and specified by 802.11 standard.</a:t>
            </a:r>
          </a:p>
        </p:txBody>
      </p:sp>
      <p:graphicFrame>
        <p:nvGraphicFramePr>
          <p:cNvPr id="30" name="Object 29">
            <a:extLst>
              <a:ext uri="{FF2B5EF4-FFF2-40B4-BE49-F238E27FC236}">
                <a16:creationId xmlns:a16="http://schemas.microsoft.com/office/drawing/2014/main" id="{4A1E4CB6-A107-4B91-BF2F-C4E23E1869FE}"/>
              </a:ext>
            </a:extLst>
          </p:cNvPr>
          <p:cNvGraphicFramePr>
            <a:graphicFrameLocks noChangeAspect="1"/>
          </p:cNvGraphicFramePr>
          <p:nvPr>
            <p:extLst>
              <p:ext uri="{D42A27DB-BD31-4B8C-83A1-F6EECF244321}">
                <p14:modId xmlns:p14="http://schemas.microsoft.com/office/powerpoint/2010/main" val="268015279"/>
              </p:ext>
            </p:extLst>
          </p:nvPr>
        </p:nvGraphicFramePr>
        <p:xfrm>
          <a:off x="7534275" y="5346700"/>
          <a:ext cx="2527300" cy="584200"/>
        </p:xfrm>
        <a:graphic>
          <a:graphicData uri="http://schemas.openxmlformats.org/presentationml/2006/ole">
            <mc:AlternateContent xmlns:mc="http://schemas.openxmlformats.org/markup-compatibility/2006">
              <mc:Choice xmlns:v="urn:schemas-microsoft-com:vml" Requires="v">
                <p:oleObj spid="_x0000_s63632" name="Equation" r:id="rId4" imgW="2527200" imgH="583920" progId="Equation.DSMT4">
                  <p:embed/>
                </p:oleObj>
              </mc:Choice>
              <mc:Fallback>
                <p:oleObj name="Equation" r:id="rId4" imgW="2527200" imgH="583920" progId="Equation.DSMT4">
                  <p:embed/>
                  <p:pic>
                    <p:nvPicPr>
                      <p:cNvPr id="2" name="Object 1">
                        <a:extLst>
                          <a:ext uri="{FF2B5EF4-FFF2-40B4-BE49-F238E27FC236}">
                            <a16:creationId xmlns:a16="http://schemas.microsoft.com/office/drawing/2014/main" id="{6C4B3846-F2EB-436F-8C50-FAAD4B994174}"/>
                          </a:ext>
                        </a:extLst>
                      </p:cNvPr>
                      <p:cNvPicPr/>
                      <p:nvPr/>
                    </p:nvPicPr>
                    <p:blipFill>
                      <a:blip r:embed="rId5"/>
                      <a:stretch>
                        <a:fillRect/>
                      </a:stretch>
                    </p:blipFill>
                    <p:spPr>
                      <a:xfrm>
                        <a:off x="7534275" y="5346700"/>
                        <a:ext cx="2527300" cy="584200"/>
                      </a:xfrm>
                      <a:prstGeom prst="rect">
                        <a:avLst/>
                      </a:prstGeom>
                    </p:spPr>
                  </p:pic>
                </p:oleObj>
              </mc:Fallback>
            </mc:AlternateContent>
          </a:graphicData>
        </a:graphic>
      </p:graphicFrame>
      <p:sp>
        <p:nvSpPr>
          <p:cNvPr id="31" name="Rounded Rectangular Callout 8">
            <a:extLst>
              <a:ext uri="{FF2B5EF4-FFF2-40B4-BE49-F238E27FC236}">
                <a16:creationId xmlns:a16="http://schemas.microsoft.com/office/drawing/2014/main" id="{35327B0C-4C09-43D3-A8EA-80925B30E107}"/>
              </a:ext>
            </a:extLst>
          </p:cNvPr>
          <p:cNvSpPr/>
          <p:nvPr/>
        </p:nvSpPr>
        <p:spPr>
          <a:xfrm>
            <a:off x="9410627" y="3864491"/>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160</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32" name="Rectangle 31">
            <a:extLst>
              <a:ext uri="{FF2B5EF4-FFF2-40B4-BE49-F238E27FC236}">
                <a16:creationId xmlns:a16="http://schemas.microsoft.com/office/drawing/2014/main" id="{625E7BC8-1412-4898-AD14-7F04811A9BA8}"/>
              </a:ext>
            </a:extLst>
          </p:cNvPr>
          <p:cNvSpPr/>
          <p:nvPr/>
        </p:nvSpPr>
        <p:spPr>
          <a:xfrm>
            <a:off x="8153400" y="5105400"/>
            <a:ext cx="1981200" cy="848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72">
            <a:extLst>
              <a:ext uri="{FF2B5EF4-FFF2-40B4-BE49-F238E27FC236}">
                <a16:creationId xmlns:a16="http://schemas.microsoft.com/office/drawing/2014/main" id="{C89EDDFB-0B18-40EB-9B89-420782ED8373}"/>
              </a:ext>
            </a:extLst>
          </p:cNvPr>
          <p:cNvSpPr>
            <a:spLocks noChangeArrowheads="1"/>
          </p:cNvSpPr>
          <p:nvPr/>
        </p:nvSpPr>
        <p:spPr bwMode="auto">
          <a:xfrm>
            <a:off x="7621084" y="6039681"/>
            <a:ext cx="2056316" cy="554334"/>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a:t>
            </a:r>
          </a:p>
        </p:txBody>
      </p:sp>
      <p:pic>
        <p:nvPicPr>
          <p:cNvPr id="34" name="Picture 10" descr="Image result for emoji faces">
            <a:extLst>
              <a:ext uri="{FF2B5EF4-FFF2-40B4-BE49-F238E27FC236}">
                <a16:creationId xmlns:a16="http://schemas.microsoft.com/office/drawing/2014/main" id="{8D6A6207-ACC2-4C11-BCEE-AF6990C950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2274" y="5092701"/>
            <a:ext cx="709651" cy="709651"/>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ular Callout 8">
            <a:extLst>
              <a:ext uri="{FF2B5EF4-FFF2-40B4-BE49-F238E27FC236}">
                <a16:creationId xmlns:a16="http://schemas.microsoft.com/office/drawing/2014/main" id="{97FBDDE1-916E-4D78-BF3D-E9127F793073}"/>
              </a:ext>
            </a:extLst>
          </p:cNvPr>
          <p:cNvSpPr/>
          <p:nvPr/>
        </p:nvSpPr>
        <p:spPr>
          <a:xfrm>
            <a:off x="9410627" y="3874540"/>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144</a:t>
            </a:r>
            <a:endParaRPr lang="en-US" altLang="zh-CN" sz="4400" b="1" dirty="0">
              <a:solidFill>
                <a:schemeClr val="bg1"/>
              </a:solidFill>
              <a:ea typeface="宋体" panose="02010600030101010101" pitchFamily="2" charset="-122"/>
              <a:sym typeface="Arial" panose="020B0604020202020204" pitchFamily="34" charset="0"/>
            </a:endParaRPr>
          </a:p>
        </p:txBody>
      </p:sp>
    </p:spTree>
    <p:extLst>
      <p:ext uri="{BB962C8B-B14F-4D97-AF65-F5344CB8AC3E}">
        <p14:creationId xmlns:p14="http://schemas.microsoft.com/office/powerpoint/2010/main" val="298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fade">
                                      <p:cBhvr>
                                        <p:cTn id="9" dur="500"/>
                                        <p:tgtEl>
                                          <p:spTgt spid="5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par>
                          <p:cTn id="12" fill="hold">
                            <p:stCondLst>
                              <p:cond delay="500"/>
                            </p:stCondLst>
                            <p:childTnLst>
                              <p:par>
                                <p:cTn id="13" presetID="32" presetClass="emph" presetSubtype="0" fill="hold" grpId="1" nodeType="afterEffect">
                                  <p:stCondLst>
                                    <p:cond delay="0"/>
                                  </p:stCondLst>
                                  <p:childTnLst>
                                    <p:animRot by="120000">
                                      <p:cBhvr>
                                        <p:cTn id="14" dur="100" fill="hold">
                                          <p:stCondLst>
                                            <p:cond delay="0"/>
                                          </p:stCondLst>
                                        </p:cTn>
                                        <p:tgtEl>
                                          <p:spTgt spid="58"/>
                                        </p:tgtEl>
                                        <p:attrNameLst>
                                          <p:attrName>r</p:attrName>
                                        </p:attrNameLst>
                                      </p:cBhvr>
                                    </p:animRot>
                                    <p:animRot by="-240000">
                                      <p:cBhvr>
                                        <p:cTn id="15" dur="200" fill="hold">
                                          <p:stCondLst>
                                            <p:cond delay="200"/>
                                          </p:stCondLst>
                                        </p:cTn>
                                        <p:tgtEl>
                                          <p:spTgt spid="58"/>
                                        </p:tgtEl>
                                        <p:attrNameLst>
                                          <p:attrName>r</p:attrName>
                                        </p:attrNameLst>
                                      </p:cBhvr>
                                    </p:animRot>
                                    <p:animRot by="240000">
                                      <p:cBhvr>
                                        <p:cTn id="16" dur="200" fill="hold">
                                          <p:stCondLst>
                                            <p:cond delay="400"/>
                                          </p:stCondLst>
                                        </p:cTn>
                                        <p:tgtEl>
                                          <p:spTgt spid="58"/>
                                        </p:tgtEl>
                                        <p:attrNameLst>
                                          <p:attrName>r</p:attrName>
                                        </p:attrNameLst>
                                      </p:cBhvr>
                                    </p:animRot>
                                    <p:animRot by="-240000">
                                      <p:cBhvr>
                                        <p:cTn id="17" dur="200" fill="hold">
                                          <p:stCondLst>
                                            <p:cond delay="600"/>
                                          </p:stCondLst>
                                        </p:cTn>
                                        <p:tgtEl>
                                          <p:spTgt spid="58"/>
                                        </p:tgtEl>
                                        <p:attrNameLst>
                                          <p:attrName>r</p:attrName>
                                        </p:attrNameLst>
                                      </p:cBhvr>
                                    </p:animRot>
                                    <p:animRot by="120000">
                                      <p:cBhvr>
                                        <p:cTn id="18" dur="200" fill="hold">
                                          <p:stCondLst>
                                            <p:cond delay="800"/>
                                          </p:stCondLst>
                                        </p:cTn>
                                        <p:tgtEl>
                                          <p:spTgt spid="58"/>
                                        </p:tgtEl>
                                        <p:attrNameLst>
                                          <p:attrName>r</p:attrName>
                                        </p:attrNameLst>
                                      </p:cBhvr>
                                    </p:animRo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7" grpId="0" animBg="1"/>
      <p:bldP spid="58" grpId="0" animBg="1"/>
      <p:bldP spid="58" grpId="1" animBg="1"/>
      <p:bldP spid="17" grpId="0"/>
      <p:bldP spid="31" grpId="0" animBg="1"/>
      <p:bldP spid="32" grpId="0" animBg="1"/>
      <p:bldP spid="33"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a:t>
            </a:r>
          </a:p>
        </p:txBody>
      </p:sp>
      <p:sp>
        <p:nvSpPr>
          <p:cNvPr id="6" name="Content Placeholder 5">
            <a:extLst>
              <a:ext uri="{FF2B5EF4-FFF2-40B4-BE49-F238E27FC236}">
                <a16:creationId xmlns:a16="http://schemas.microsoft.com/office/drawing/2014/main" id="{1F4DAE52-123A-4371-8E5C-B0326AC981F7}"/>
              </a:ext>
            </a:extLst>
          </p:cNvPr>
          <p:cNvSpPr>
            <a:spLocks noGrp="1"/>
          </p:cNvSpPr>
          <p:nvPr>
            <p:ph idx="1"/>
          </p:nvPr>
        </p:nvSpPr>
        <p:spPr/>
        <p:txBody>
          <a:bodyPr/>
          <a:lstStyle/>
          <a:p>
            <a:r>
              <a:rPr lang="en-US" dirty="0"/>
              <a:t>RTS structure</a:t>
            </a:r>
          </a:p>
        </p:txBody>
      </p:sp>
      <p:sp>
        <p:nvSpPr>
          <p:cNvPr id="7" name="Rectangle 6">
            <a:extLst>
              <a:ext uri="{FF2B5EF4-FFF2-40B4-BE49-F238E27FC236}">
                <a16:creationId xmlns:a16="http://schemas.microsoft.com/office/drawing/2014/main" id="{3371227C-56C7-439A-8184-CE562DC5972C}"/>
              </a:ext>
            </a:extLst>
          </p:cNvPr>
          <p:cNvSpPr/>
          <p:nvPr/>
        </p:nvSpPr>
        <p:spPr>
          <a:xfrm>
            <a:off x="2133600" y="2514600"/>
            <a:ext cx="1828800" cy="457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 Control</a:t>
            </a:r>
          </a:p>
        </p:txBody>
      </p:sp>
      <p:sp>
        <p:nvSpPr>
          <p:cNvPr id="41" name="Rectangle 40">
            <a:extLst>
              <a:ext uri="{FF2B5EF4-FFF2-40B4-BE49-F238E27FC236}">
                <a16:creationId xmlns:a16="http://schemas.microsoft.com/office/drawing/2014/main" id="{9A7DDBC0-6138-4A3C-91D0-C1E3A7BAD1F7}"/>
              </a:ext>
            </a:extLst>
          </p:cNvPr>
          <p:cNvSpPr/>
          <p:nvPr/>
        </p:nvSpPr>
        <p:spPr>
          <a:xfrm>
            <a:off x="3962400" y="2514600"/>
            <a:ext cx="1447800" cy="4572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Duration</a:t>
            </a:r>
          </a:p>
        </p:txBody>
      </p:sp>
      <p:sp>
        <p:nvSpPr>
          <p:cNvPr id="44" name="Rectangle 43">
            <a:extLst>
              <a:ext uri="{FF2B5EF4-FFF2-40B4-BE49-F238E27FC236}">
                <a16:creationId xmlns:a16="http://schemas.microsoft.com/office/drawing/2014/main" id="{A2485F08-4DF9-42AD-BC95-8F26F34EFB1C}"/>
              </a:ext>
            </a:extLst>
          </p:cNvPr>
          <p:cNvSpPr/>
          <p:nvPr/>
        </p:nvSpPr>
        <p:spPr>
          <a:xfrm>
            <a:off x="5410200" y="2514600"/>
            <a:ext cx="21336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Receiver Address</a:t>
            </a:r>
          </a:p>
        </p:txBody>
      </p:sp>
      <p:sp>
        <p:nvSpPr>
          <p:cNvPr id="47" name="Rectangle 46">
            <a:extLst>
              <a:ext uri="{FF2B5EF4-FFF2-40B4-BE49-F238E27FC236}">
                <a16:creationId xmlns:a16="http://schemas.microsoft.com/office/drawing/2014/main" id="{3E18571A-155D-42F2-B775-569E22C63B27}"/>
              </a:ext>
            </a:extLst>
          </p:cNvPr>
          <p:cNvSpPr/>
          <p:nvPr/>
        </p:nvSpPr>
        <p:spPr>
          <a:xfrm>
            <a:off x="7543800" y="2514600"/>
            <a:ext cx="2133600" cy="457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Transmitter Address</a:t>
            </a:r>
          </a:p>
        </p:txBody>
      </p:sp>
      <p:sp>
        <p:nvSpPr>
          <p:cNvPr id="49" name="Rectangle 48">
            <a:extLst>
              <a:ext uri="{FF2B5EF4-FFF2-40B4-BE49-F238E27FC236}">
                <a16:creationId xmlns:a16="http://schemas.microsoft.com/office/drawing/2014/main" id="{F5128754-3730-4D39-B8AD-4B03A8D754AD}"/>
              </a:ext>
            </a:extLst>
          </p:cNvPr>
          <p:cNvSpPr/>
          <p:nvPr/>
        </p:nvSpPr>
        <p:spPr>
          <a:xfrm>
            <a:off x="9677400" y="2514600"/>
            <a:ext cx="1143000" cy="457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FCS</a:t>
            </a:r>
          </a:p>
        </p:txBody>
      </p:sp>
      <p:cxnSp>
        <p:nvCxnSpPr>
          <p:cNvPr id="9" name="Straight Connector 8">
            <a:extLst>
              <a:ext uri="{FF2B5EF4-FFF2-40B4-BE49-F238E27FC236}">
                <a16:creationId xmlns:a16="http://schemas.microsoft.com/office/drawing/2014/main" id="{AC161F0B-D3E5-4899-A2CC-87198B0D5647}"/>
              </a:ext>
            </a:extLst>
          </p:cNvPr>
          <p:cNvCxnSpPr/>
          <p:nvPr/>
        </p:nvCxnSpPr>
        <p:spPr>
          <a:xfrm>
            <a:off x="2133600" y="2286000"/>
            <a:ext cx="8686800"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081E16-3D4F-4D9E-9D6F-B788A4FC2009}"/>
              </a:ext>
            </a:extLst>
          </p:cNvPr>
          <p:cNvSpPr txBox="1"/>
          <p:nvPr/>
        </p:nvSpPr>
        <p:spPr>
          <a:xfrm>
            <a:off x="5988051" y="1947446"/>
            <a:ext cx="968373" cy="338554"/>
          </a:xfrm>
          <a:prstGeom prst="rect">
            <a:avLst/>
          </a:prstGeom>
          <a:noFill/>
        </p:spPr>
        <p:txBody>
          <a:bodyPr wrap="square" rtlCol="0">
            <a:spAutoFit/>
          </a:bodyPr>
          <a:lstStyle/>
          <a:p>
            <a:pPr algn="ctr"/>
            <a:r>
              <a:rPr lang="en-US" sz="1600" dirty="0"/>
              <a:t>160 bits</a:t>
            </a:r>
          </a:p>
        </p:txBody>
      </p:sp>
      <p:cxnSp>
        <p:nvCxnSpPr>
          <p:cNvPr id="11" name="Straight Connector 10">
            <a:extLst>
              <a:ext uri="{FF2B5EF4-FFF2-40B4-BE49-F238E27FC236}">
                <a16:creationId xmlns:a16="http://schemas.microsoft.com/office/drawing/2014/main" id="{BA140A09-38AD-4723-A453-2A94DB5A9649}"/>
              </a:ext>
            </a:extLst>
          </p:cNvPr>
          <p:cNvCxnSpPr/>
          <p:nvPr/>
        </p:nvCxnSpPr>
        <p:spPr>
          <a:xfrm>
            <a:off x="2133600"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7B75A4-0D3B-49E9-AE73-39E198F7258F}"/>
              </a:ext>
            </a:extLst>
          </p:cNvPr>
          <p:cNvCxnSpPr/>
          <p:nvPr/>
        </p:nvCxnSpPr>
        <p:spPr>
          <a:xfrm>
            <a:off x="10810875"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09ED07-1B45-4D39-8948-7EA02A97D587}"/>
              </a:ext>
            </a:extLst>
          </p:cNvPr>
          <p:cNvSpPr txBox="1"/>
          <p:nvPr/>
        </p:nvSpPr>
        <p:spPr>
          <a:xfrm>
            <a:off x="685800" y="2510135"/>
            <a:ext cx="1235075" cy="461665"/>
          </a:xfrm>
          <a:prstGeom prst="rect">
            <a:avLst/>
          </a:prstGeom>
          <a:noFill/>
        </p:spPr>
        <p:txBody>
          <a:bodyPr wrap="square" rtlCol="0">
            <a:spAutoFit/>
          </a:bodyPr>
          <a:lstStyle/>
          <a:p>
            <a:pPr algn="ctr"/>
            <a:r>
              <a:rPr lang="en-US" sz="2400" dirty="0"/>
              <a:t>RTS</a:t>
            </a:r>
          </a:p>
        </p:txBody>
      </p:sp>
      <p:sp>
        <p:nvSpPr>
          <p:cNvPr id="56" name="TextBox 55">
            <a:extLst>
              <a:ext uri="{FF2B5EF4-FFF2-40B4-BE49-F238E27FC236}">
                <a16:creationId xmlns:a16="http://schemas.microsoft.com/office/drawing/2014/main" id="{61379816-20B9-424D-8B0F-910A86C8219C}"/>
              </a:ext>
            </a:extLst>
          </p:cNvPr>
          <p:cNvSpPr txBox="1"/>
          <p:nvPr/>
        </p:nvSpPr>
        <p:spPr>
          <a:xfrm>
            <a:off x="1066800" y="3046967"/>
            <a:ext cx="10210797" cy="369332"/>
          </a:xfrm>
          <a:prstGeom prst="rect">
            <a:avLst/>
          </a:prstGeom>
          <a:noFill/>
        </p:spPr>
        <p:txBody>
          <a:bodyPr wrap="square" rtlCol="0">
            <a:spAutoFit/>
          </a:bodyPr>
          <a:lstStyle/>
          <a:p>
            <a:r>
              <a:rPr lang="en-US" dirty="0"/>
              <a:t>Length:            16 bits               16 bits                  48 bits                        48 bits            32 bits        </a:t>
            </a:r>
          </a:p>
        </p:txBody>
      </p:sp>
      <p:sp>
        <p:nvSpPr>
          <p:cNvPr id="15" name="Rectangle 14">
            <a:extLst>
              <a:ext uri="{FF2B5EF4-FFF2-40B4-BE49-F238E27FC236}">
                <a16:creationId xmlns:a16="http://schemas.microsoft.com/office/drawing/2014/main" id="{EF21D03B-A676-4061-BC19-7543F373A3A4}"/>
              </a:ext>
            </a:extLst>
          </p:cNvPr>
          <p:cNvSpPr/>
          <p:nvPr/>
        </p:nvSpPr>
        <p:spPr>
          <a:xfrm>
            <a:off x="5362576" y="2416509"/>
            <a:ext cx="2257419" cy="64891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6B404FB-9ED8-4A17-92FF-F9A8AD3D842B}"/>
              </a:ext>
            </a:extLst>
          </p:cNvPr>
          <p:cNvSpPr txBox="1">
            <a:spLocks/>
          </p:cNvSpPr>
          <p:nvPr/>
        </p:nvSpPr>
        <p:spPr>
          <a:xfrm>
            <a:off x="5033463" y="4244392"/>
            <a:ext cx="2915643" cy="511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600"/>
              </a:spcAft>
              <a:buNone/>
            </a:pPr>
            <a:r>
              <a:rPr lang="en-US" dirty="0">
                <a:latin typeface="Helvetica" panose="020B0604020202020204" pitchFamily="34" charset="0"/>
                <a:cs typeface="Helvetica" panose="020B0604020202020204" pitchFamily="34" charset="0"/>
              </a:rPr>
              <a:t>Its own address</a:t>
            </a:r>
          </a:p>
        </p:txBody>
      </p:sp>
      <p:sp>
        <p:nvSpPr>
          <p:cNvPr id="17" name="Right Arrow 4">
            <a:extLst>
              <a:ext uri="{FF2B5EF4-FFF2-40B4-BE49-F238E27FC236}">
                <a16:creationId xmlns:a16="http://schemas.microsoft.com/office/drawing/2014/main" id="{253CA6B3-FAF6-4A78-B967-AFEFE2456F61}"/>
              </a:ext>
            </a:extLst>
          </p:cNvPr>
          <p:cNvSpPr/>
          <p:nvPr/>
        </p:nvSpPr>
        <p:spPr>
          <a:xfrm rot="5400000">
            <a:off x="6127832" y="3690439"/>
            <a:ext cx="726906" cy="381000"/>
          </a:xfrm>
          <a:prstGeom prst="rightArrow">
            <a:avLst>
              <a:gd name="adj1" fmla="val 50001"/>
              <a:gd name="adj2"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anose="020B0604020202020204" pitchFamily="34" charset="0"/>
              <a:cs typeface="Helvetica" panose="020B0604020202020204" pitchFamily="34" charset="0"/>
            </a:endParaRPr>
          </a:p>
        </p:txBody>
      </p:sp>
      <p:graphicFrame>
        <p:nvGraphicFramePr>
          <p:cNvPr id="18" name="Object 17">
            <a:extLst>
              <a:ext uri="{FF2B5EF4-FFF2-40B4-BE49-F238E27FC236}">
                <a16:creationId xmlns:a16="http://schemas.microsoft.com/office/drawing/2014/main" id="{B0243DC5-054C-44A4-BF92-905F88B8A794}"/>
              </a:ext>
            </a:extLst>
          </p:cNvPr>
          <p:cNvGraphicFramePr>
            <a:graphicFrameLocks noChangeAspect="1"/>
          </p:cNvGraphicFramePr>
          <p:nvPr>
            <p:extLst>
              <p:ext uri="{D42A27DB-BD31-4B8C-83A1-F6EECF244321}">
                <p14:modId xmlns:p14="http://schemas.microsoft.com/office/powerpoint/2010/main" val="2311905325"/>
              </p:ext>
            </p:extLst>
          </p:nvPr>
        </p:nvGraphicFramePr>
        <p:xfrm>
          <a:off x="7534275" y="5346700"/>
          <a:ext cx="2527300" cy="584200"/>
        </p:xfrm>
        <a:graphic>
          <a:graphicData uri="http://schemas.openxmlformats.org/presentationml/2006/ole">
            <mc:AlternateContent xmlns:mc="http://schemas.openxmlformats.org/markup-compatibility/2006">
              <mc:Choice xmlns:v="urn:schemas-microsoft-com:vml" Requires="v">
                <p:oleObj spid="_x0000_s64657" name="Equation" r:id="rId4" imgW="2527200" imgH="583920" progId="Equation.DSMT4">
                  <p:embed/>
                </p:oleObj>
              </mc:Choice>
              <mc:Fallback>
                <p:oleObj name="Equation" r:id="rId4" imgW="2527200" imgH="583920" progId="Equation.DSMT4">
                  <p:embed/>
                  <p:pic>
                    <p:nvPicPr>
                      <p:cNvPr id="30" name="Object 29">
                        <a:extLst>
                          <a:ext uri="{FF2B5EF4-FFF2-40B4-BE49-F238E27FC236}">
                            <a16:creationId xmlns:a16="http://schemas.microsoft.com/office/drawing/2014/main" id="{4A1E4CB6-A107-4B91-BF2F-C4E23E1869FE}"/>
                          </a:ext>
                        </a:extLst>
                      </p:cNvPr>
                      <p:cNvPicPr/>
                      <p:nvPr/>
                    </p:nvPicPr>
                    <p:blipFill>
                      <a:blip r:embed="rId5"/>
                      <a:stretch>
                        <a:fillRect/>
                      </a:stretch>
                    </p:blipFill>
                    <p:spPr>
                      <a:xfrm>
                        <a:off x="7534275" y="5346700"/>
                        <a:ext cx="2527300" cy="584200"/>
                      </a:xfrm>
                      <a:prstGeom prst="rect">
                        <a:avLst/>
                      </a:prstGeom>
                    </p:spPr>
                  </p:pic>
                </p:oleObj>
              </mc:Fallback>
            </mc:AlternateContent>
          </a:graphicData>
        </a:graphic>
      </p:graphicFrame>
      <p:sp>
        <p:nvSpPr>
          <p:cNvPr id="19" name="Rounded Rectangular Callout 8">
            <a:extLst>
              <a:ext uri="{FF2B5EF4-FFF2-40B4-BE49-F238E27FC236}">
                <a16:creationId xmlns:a16="http://schemas.microsoft.com/office/drawing/2014/main" id="{663E6274-AF8F-4A7A-A625-65B1B1AFFF96}"/>
              </a:ext>
            </a:extLst>
          </p:cNvPr>
          <p:cNvSpPr/>
          <p:nvPr/>
        </p:nvSpPr>
        <p:spPr>
          <a:xfrm>
            <a:off x="9410627" y="3864491"/>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144</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20" name="Rectangle 19">
            <a:extLst>
              <a:ext uri="{FF2B5EF4-FFF2-40B4-BE49-F238E27FC236}">
                <a16:creationId xmlns:a16="http://schemas.microsoft.com/office/drawing/2014/main" id="{F1F61CFA-7077-4E48-9FF6-6B3A173023C9}"/>
              </a:ext>
            </a:extLst>
          </p:cNvPr>
          <p:cNvSpPr/>
          <p:nvPr/>
        </p:nvSpPr>
        <p:spPr>
          <a:xfrm>
            <a:off x="8153400" y="5105400"/>
            <a:ext cx="1981200" cy="848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72">
            <a:extLst>
              <a:ext uri="{FF2B5EF4-FFF2-40B4-BE49-F238E27FC236}">
                <a16:creationId xmlns:a16="http://schemas.microsoft.com/office/drawing/2014/main" id="{E3E54226-B32D-4328-BA01-2C71FE86ABBF}"/>
              </a:ext>
            </a:extLst>
          </p:cNvPr>
          <p:cNvSpPr>
            <a:spLocks noChangeArrowheads="1"/>
          </p:cNvSpPr>
          <p:nvPr/>
        </p:nvSpPr>
        <p:spPr bwMode="auto">
          <a:xfrm>
            <a:off x="7621084" y="6039681"/>
            <a:ext cx="2056316" cy="554334"/>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Constraint</a:t>
            </a:r>
          </a:p>
        </p:txBody>
      </p:sp>
      <p:pic>
        <p:nvPicPr>
          <p:cNvPr id="22" name="Picture 10" descr="Image result for emoji faces">
            <a:extLst>
              <a:ext uri="{FF2B5EF4-FFF2-40B4-BE49-F238E27FC236}">
                <a16:creationId xmlns:a16="http://schemas.microsoft.com/office/drawing/2014/main" id="{5C28A435-6F1F-4B76-B37F-EC2630741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2274" y="5092701"/>
            <a:ext cx="709651" cy="70965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8">
            <a:extLst>
              <a:ext uri="{FF2B5EF4-FFF2-40B4-BE49-F238E27FC236}">
                <a16:creationId xmlns:a16="http://schemas.microsoft.com/office/drawing/2014/main" id="{0D6DE85B-222E-4F0F-B031-8E33F873FC23}"/>
              </a:ext>
            </a:extLst>
          </p:cNvPr>
          <p:cNvSpPr/>
          <p:nvPr/>
        </p:nvSpPr>
        <p:spPr>
          <a:xfrm>
            <a:off x="9410627" y="3874540"/>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96</a:t>
            </a:r>
            <a:endParaRPr lang="en-US" altLang="zh-CN" sz="4400" b="1" dirty="0">
              <a:solidFill>
                <a:schemeClr val="bg1"/>
              </a:solidFill>
              <a:ea typeface="宋体" panose="02010600030101010101" pitchFamily="2" charset="-122"/>
              <a:sym typeface="Arial" panose="020B0604020202020204" pitchFamily="34" charset="0"/>
            </a:endParaRPr>
          </a:p>
        </p:txBody>
      </p:sp>
    </p:spTree>
    <p:extLst>
      <p:ext uri="{BB962C8B-B14F-4D97-AF65-F5344CB8AC3E}">
        <p14:creationId xmlns:p14="http://schemas.microsoft.com/office/powerpoint/2010/main" val="99901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15"/>
                                        </p:tgtEl>
                                        <p:attrNameLst>
                                          <p:attrName>r</p:attrName>
                                        </p:attrNameLst>
                                      </p:cBhvr>
                                    </p:animRot>
                                    <p:animRot by="-240000">
                                      <p:cBhvr>
                                        <p:cTn id="10" dur="200" fill="hold">
                                          <p:stCondLst>
                                            <p:cond delay="200"/>
                                          </p:stCondLst>
                                        </p:cTn>
                                        <p:tgtEl>
                                          <p:spTgt spid="15"/>
                                        </p:tgtEl>
                                        <p:attrNameLst>
                                          <p:attrName>r</p:attrName>
                                        </p:attrNameLst>
                                      </p:cBhvr>
                                    </p:animRot>
                                    <p:animRot by="240000">
                                      <p:cBhvr>
                                        <p:cTn id="11" dur="200" fill="hold">
                                          <p:stCondLst>
                                            <p:cond delay="400"/>
                                          </p:stCondLst>
                                        </p:cTn>
                                        <p:tgtEl>
                                          <p:spTgt spid="15"/>
                                        </p:tgtEl>
                                        <p:attrNameLst>
                                          <p:attrName>r</p:attrName>
                                        </p:attrNameLst>
                                      </p:cBhvr>
                                    </p:animRot>
                                    <p:animRot by="-240000">
                                      <p:cBhvr>
                                        <p:cTn id="12" dur="200" fill="hold">
                                          <p:stCondLst>
                                            <p:cond delay="600"/>
                                          </p:stCondLst>
                                        </p:cTn>
                                        <p:tgtEl>
                                          <p:spTgt spid="15"/>
                                        </p:tgtEl>
                                        <p:attrNameLst>
                                          <p:attrName>r</p:attrName>
                                        </p:attrNameLst>
                                      </p:cBhvr>
                                    </p:animRot>
                                    <p:animRot by="120000">
                                      <p:cBhvr>
                                        <p:cTn id="13" dur="200" fill="hold">
                                          <p:stCondLst>
                                            <p:cond delay="800"/>
                                          </p:stCondLst>
                                        </p:cTn>
                                        <p:tgtEl>
                                          <p:spTgt spid="15"/>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7" grpId="0" animBg="1"/>
      <p:bldP spid="19" grpId="0" animBg="1"/>
      <p:bldP spid="20" grpId="0" animBg="1"/>
      <p:bldP spid="21"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a:t>
            </a:r>
          </a:p>
        </p:txBody>
      </p:sp>
      <p:sp>
        <p:nvSpPr>
          <p:cNvPr id="6" name="Content Placeholder 5">
            <a:extLst>
              <a:ext uri="{FF2B5EF4-FFF2-40B4-BE49-F238E27FC236}">
                <a16:creationId xmlns:a16="http://schemas.microsoft.com/office/drawing/2014/main" id="{1F4DAE52-123A-4371-8E5C-B0326AC981F7}"/>
              </a:ext>
            </a:extLst>
          </p:cNvPr>
          <p:cNvSpPr>
            <a:spLocks noGrp="1"/>
          </p:cNvSpPr>
          <p:nvPr>
            <p:ph idx="1"/>
          </p:nvPr>
        </p:nvSpPr>
        <p:spPr/>
        <p:txBody>
          <a:bodyPr/>
          <a:lstStyle/>
          <a:p>
            <a:r>
              <a:rPr lang="en-US" dirty="0"/>
              <a:t>RTS structure</a:t>
            </a:r>
          </a:p>
        </p:txBody>
      </p:sp>
      <p:sp>
        <p:nvSpPr>
          <p:cNvPr id="7" name="Rectangle 6">
            <a:extLst>
              <a:ext uri="{FF2B5EF4-FFF2-40B4-BE49-F238E27FC236}">
                <a16:creationId xmlns:a16="http://schemas.microsoft.com/office/drawing/2014/main" id="{3371227C-56C7-439A-8184-CE562DC5972C}"/>
              </a:ext>
            </a:extLst>
          </p:cNvPr>
          <p:cNvSpPr/>
          <p:nvPr/>
        </p:nvSpPr>
        <p:spPr>
          <a:xfrm>
            <a:off x="2133600" y="2514600"/>
            <a:ext cx="1828800" cy="457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 Control</a:t>
            </a:r>
          </a:p>
        </p:txBody>
      </p:sp>
      <p:sp>
        <p:nvSpPr>
          <p:cNvPr id="41" name="Rectangle 40">
            <a:extLst>
              <a:ext uri="{FF2B5EF4-FFF2-40B4-BE49-F238E27FC236}">
                <a16:creationId xmlns:a16="http://schemas.microsoft.com/office/drawing/2014/main" id="{9A7DDBC0-6138-4A3C-91D0-C1E3A7BAD1F7}"/>
              </a:ext>
            </a:extLst>
          </p:cNvPr>
          <p:cNvSpPr/>
          <p:nvPr/>
        </p:nvSpPr>
        <p:spPr>
          <a:xfrm>
            <a:off x="3962400" y="2514600"/>
            <a:ext cx="1447800" cy="4572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Duration</a:t>
            </a:r>
          </a:p>
        </p:txBody>
      </p:sp>
      <p:sp>
        <p:nvSpPr>
          <p:cNvPr id="44" name="Rectangle 43">
            <a:extLst>
              <a:ext uri="{FF2B5EF4-FFF2-40B4-BE49-F238E27FC236}">
                <a16:creationId xmlns:a16="http://schemas.microsoft.com/office/drawing/2014/main" id="{A2485F08-4DF9-42AD-BC95-8F26F34EFB1C}"/>
              </a:ext>
            </a:extLst>
          </p:cNvPr>
          <p:cNvSpPr/>
          <p:nvPr/>
        </p:nvSpPr>
        <p:spPr>
          <a:xfrm>
            <a:off x="5410200" y="2514600"/>
            <a:ext cx="21336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Receiver Address</a:t>
            </a:r>
          </a:p>
        </p:txBody>
      </p:sp>
      <p:sp>
        <p:nvSpPr>
          <p:cNvPr id="47" name="Rectangle 46">
            <a:extLst>
              <a:ext uri="{FF2B5EF4-FFF2-40B4-BE49-F238E27FC236}">
                <a16:creationId xmlns:a16="http://schemas.microsoft.com/office/drawing/2014/main" id="{3E18571A-155D-42F2-B775-569E22C63B27}"/>
              </a:ext>
            </a:extLst>
          </p:cNvPr>
          <p:cNvSpPr/>
          <p:nvPr/>
        </p:nvSpPr>
        <p:spPr>
          <a:xfrm>
            <a:off x="7543800" y="2514600"/>
            <a:ext cx="2133600" cy="457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Transmitter Address</a:t>
            </a:r>
          </a:p>
        </p:txBody>
      </p:sp>
      <p:sp>
        <p:nvSpPr>
          <p:cNvPr id="49" name="Rectangle 48">
            <a:extLst>
              <a:ext uri="{FF2B5EF4-FFF2-40B4-BE49-F238E27FC236}">
                <a16:creationId xmlns:a16="http://schemas.microsoft.com/office/drawing/2014/main" id="{F5128754-3730-4D39-B8AD-4B03A8D754AD}"/>
              </a:ext>
            </a:extLst>
          </p:cNvPr>
          <p:cNvSpPr/>
          <p:nvPr/>
        </p:nvSpPr>
        <p:spPr>
          <a:xfrm>
            <a:off x="9677400" y="2514600"/>
            <a:ext cx="1143000" cy="457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FCS</a:t>
            </a:r>
          </a:p>
        </p:txBody>
      </p:sp>
      <p:cxnSp>
        <p:nvCxnSpPr>
          <p:cNvPr id="9" name="Straight Connector 8">
            <a:extLst>
              <a:ext uri="{FF2B5EF4-FFF2-40B4-BE49-F238E27FC236}">
                <a16:creationId xmlns:a16="http://schemas.microsoft.com/office/drawing/2014/main" id="{AC161F0B-D3E5-4899-A2CC-87198B0D5647}"/>
              </a:ext>
            </a:extLst>
          </p:cNvPr>
          <p:cNvCxnSpPr/>
          <p:nvPr/>
        </p:nvCxnSpPr>
        <p:spPr>
          <a:xfrm>
            <a:off x="2133600" y="2286000"/>
            <a:ext cx="8686800"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081E16-3D4F-4D9E-9D6F-B788A4FC2009}"/>
              </a:ext>
            </a:extLst>
          </p:cNvPr>
          <p:cNvSpPr txBox="1"/>
          <p:nvPr/>
        </p:nvSpPr>
        <p:spPr>
          <a:xfrm>
            <a:off x="5988051" y="1947446"/>
            <a:ext cx="968373" cy="338554"/>
          </a:xfrm>
          <a:prstGeom prst="rect">
            <a:avLst/>
          </a:prstGeom>
          <a:noFill/>
        </p:spPr>
        <p:txBody>
          <a:bodyPr wrap="square" rtlCol="0">
            <a:spAutoFit/>
          </a:bodyPr>
          <a:lstStyle/>
          <a:p>
            <a:pPr algn="ctr"/>
            <a:r>
              <a:rPr lang="en-US" sz="1600" dirty="0"/>
              <a:t>160 bits</a:t>
            </a:r>
          </a:p>
        </p:txBody>
      </p:sp>
      <p:cxnSp>
        <p:nvCxnSpPr>
          <p:cNvPr id="11" name="Straight Connector 10">
            <a:extLst>
              <a:ext uri="{FF2B5EF4-FFF2-40B4-BE49-F238E27FC236}">
                <a16:creationId xmlns:a16="http://schemas.microsoft.com/office/drawing/2014/main" id="{BA140A09-38AD-4723-A453-2A94DB5A9649}"/>
              </a:ext>
            </a:extLst>
          </p:cNvPr>
          <p:cNvCxnSpPr/>
          <p:nvPr/>
        </p:nvCxnSpPr>
        <p:spPr>
          <a:xfrm>
            <a:off x="2133600"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7B75A4-0D3B-49E9-AE73-39E198F7258F}"/>
              </a:ext>
            </a:extLst>
          </p:cNvPr>
          <p:cNvCxnSpPr/>
          <p:nvPr/>
        </p:nvCxnSpPr>
        <p:spPr>
          <a:xfrm>
            <a:off x="10810875"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09ED07-1B45-4D39-8948-7EA02A97D587}"/>
              </a:ext>
            </a:extLst>
          </p:cNvPr>
          <p:cNvSpPr txBox="1"/>
          <p:nvPr/>
        </p:nvSpPr>
        <p:spPr>
          <a:xfrm>
            <a:off x="685800" y="2510135"/>
            <a:ext cx="1235075" cy="461665"/>
          </a:xfrm>
          <a:prstGeom prst="rect">
            <a:avLst/>
          </a:prstGeom>
          <a:noFill/>
        </p:spPr>
        <p:txBody>
          <a:bodyPr wrap="square" rtlCol="0">
            <a:spAutoFit/>
          </a:bodyPr>
          <a:lstStyle/>
          <a:p>
            <a:pPr algn="ctr"/>
            <a:r>
              <a:rPr lang="en-US" sz="2400" dirty="0"/>
              <a:t>RTS</a:t>
            </a:r>
          </a:p>
        </p:txBody>
      </p:sp>
      <p:sp>
        <p:nvSpPr>
          <p:cNvPr id="56" name="TextBox 55">
            <a:extLst>
              <a:ext uri="{FF2B5EF4-FFF2-40B4-BE49-F238E27FC236}">
                <a16:creationId xmlns:a16="http://schemas.microsoft.com/office/drawing/2014/main" id="{61379816-20B9-424D-8B0F-910A86C8219C}"/>
              </a:ext>
            </a:extLst>
          </p:cNvPr>
          <p:cNvSpPr txBox="1"/>
          <p:nvPr/>
        </p:nvSpPr>
        <p:spPr>
          <a:xfrm>
            <a:off x="1066800" y="3046967"/>
            <a:ext cx="10210797" cy="369332"/>
          </a:xfrm>
          <a:prstGeom prst="rect">
            <a:avLst/>
          </a:prstGeom>
          <a:noFill/>
        </p:spPr>
        <p:txBody>
          <a:bodyPr wrap="square" rtlCol="0">
            <a:spAutoFit/>
          </a:bodyPr>
          <a:lstStyle/>
          <a:p>
            <a:r>
              <a:rPr lang="en-US" dirty="0"/>
              <a:t>Length:            16 bits               16 bits                  48 bits                        48 bits            32 bits        </a:t>
            </a:r>
          </a:p>
        </p:txBody>
      </p:sp>
      <p:sp>
        <p:nvSpPr>
          <p:cNvPr id="15" name="Rectangle 14">
            <a:extLst>
              <a:ext uri="{FF2B5EF4-FFF2-40B4-BE49-F238E27FC236}">
                <a16:creationId xmlns:a16="http://schemas.microsoft.com/office/drawing/2014/main" id="{D85F035C-A004-4CF5-AD06-2C460C42251C}"/>
              </a:ext>
            </a:extLst>
          </p:cNvPr>
          <p:cNvSpPr/>
          <p:nvPr/>
        </p:nvSpPr>
        <p:spPr>
          <a:xfrm>
            <a:off x="7481891" y="2398051"/>
            <a:ext cx="2257419" cy="64891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4">
            <a:extLst>
              <a:ext uri="{FF2B5EF4-FFF2-40B4-BE49-F238E27FC236}">
                <a16:creationId xmlns:a16="http://schemas.microsoft.com/office/drawing/2014/main" id="{77CA719E-BF09-4D9D-9561-CBC6E438DE88}"/>
              </a:ext>
            </a:extLst>
          </p:cNvPr>
          <p:cNvSpPr/>
          <p:nvPr/>
        </p:nvSpPr>
        <p:spPr>
          <a:xfrm rot="5400000">
            <a:off x="8281475" y="3627353"/>
            <a:ext cx="726906" cy="381000"/>
          </a:xfrm>
          <a:prstGeom prst="rightArrow">
            <a:avLst>
              <a:gd name="adj1" fmla="val 50001"/>
              <a:gd name="adj2"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anose="020B0604020202020204" pitchFamily="34" charset="0"/>
              <a:cs typeface="Helvetica" panose="020B0604020202020204" pitchFamily="34" charset="0"/>
            </a:endParaRPr>
          </a:p>
        </p:txBody>
      </p:sp>
      <p:sp>
        <p:nvSpPr>
          <p:cNvPr id="18" name="Content Placeholder 2">
            <a:extLst>
              <a:ext uri="{FF2B5EF4-FFF2-40B4-BE49-F238E27FC236}">
                <a16:creationId xmlns:a16="http://schemas.microsoft.com/office/drawing/2014/main" id="{6DC4B726-2B4A-4A7B-8922-C443688BC446}"/>
              </a:ext>
            </a:extLst>
          </p:cNvPr>
          <p:cNvSpPr txBox="1">
            <a:spLocks/>
          </p:cNvSpPr>
          <p:nvPr/>
        </p:nvSpPr>
        <p:spPr>
          <a:xfrm>
            <a:off x="5181600" y="4219407"/>
            <a:ext cx="6629400" cy="1913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Address of its transmitters.</a:t>
            </a:r>
          </a:p>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Each receiver can only support limited number of transmitters at the same time.</a:t>
            </a:r>
          </a:p>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Assume it has 64 = 2</a:t>
            </a:r>
            <a:r>
              <a:rPr lang="en-US" baseline="30000" dirty="0">
                <a:latin typeface="Helvetica" panose="020B0604020202020204" pitchFamily="34" charset="0"/>
                <a:cs typeface="Helvetica" panose="020B0604020202020204" pitchFamily="34" charset="0"/>
              </a:rPr>
              <a:t>6</a:t>
            </a:r>
            <a:r>
              <a:rPr lang="en-US" dirty="0">
                <a:latin typeface="Helvetica" panose="020B0604020202020204" pitchFamily="34" charset="0"/>
                <a:cs typeface="Helvetica" panose="020B0604020202020204" pitchFamily="34" charset="0"/>
              </a:rPr>
              <a:t> transmitters</a:t>
            </a:r>
            <a:endParaRPr lang="en-US" baseline="30000" dirty="0">
              <a:latin typeface="Helvetica" panose="020B0604020202020204" pitchFamily="34" charset="0"/>
              <a:cs typeface="Helvetica" panose="020B0604020202020204" pitchFamily="34" charset="0"/>
            </a:endParaRPr>
          </a:p>
        </p:txBody>
      </p:sp>
      <p:graphicFrame>
        <p:nvGraphicFramePr>
          <p:cNvPr id="19" name="Object 18">
            <a:extLst>
              <a:ext uri="{FF2B5EF4-FFF2-40B4-BE49-F238E27FC236}">
                <a16:creationId xmlns:a16="http://schemas.microsoft.com/office/drawing/2014/main" id="{7F9293E8-4E90-4796-8360-0C1882A853D8}"/>
              </a:ext>
            </a:extLst>
          </p:cNvPr>
          <p:cNvGraphicFramePr>
            <a:graphicFrameLocks noChangeAspect="1"/>
          </p:cNvGraphicFramePr>
          <p:nvPr>
            <p:extLst>
              <p:ext uri="{D42A27DB-BD31-4B8C-83A1-F6EECF244321}">
                <p14:modId xmlns:p14="http://schemas.microsoft.com/office/powerpoint/2010/main" val="3710887782"/>
              </p:ext>
            </p:extLst>
          </p:nvPr>
        </p:nvGraphicFramePr>
        <p:xfrm>
          <a:off x="657225" y="5284788"/>
          <a:ext cx="2527300" cy="584200"/>
        </p:xfrm>
        <a:graphic>
          <a:graphicData uri="http://schemas.openxmlformats.org/presentationml/2006/ole">
            <mc:AlternateContent xmlns:mc="http://schemas.openxmlformats.org/markup-compatibility/2006">
              <mc:Choice xmlns:v="urn:schemas-microsoft-com:vml" Requires="v">
                <p:oleObj spid="_x0000_s65679" name="Equation" r:id="rId4" imgW="2527200" imgH="583920" progId="Equation.DSMT4">
                  <p:embed/>
                </p:oleObj>
              </mc:Choice>
              <mc:Fallback>
                <p:oleObj name="Equation" r:id="rId4" imgW="2527200" imgH="583920" progId="Equation.DSMT4">
                  <p:embed/>
                  <p:pic>
                    <p:nvPicPr>
                      <p:cNvPr id="18" name="Object 17">
                        <a:extLst>
                          <a:ext uri="{FF2B5EF4-FFF2-40B4-BE49-F238E27FC236}">
                            <a16:creationId xmlns:a16="http://schemas.microsoft.com/office/drawing/2014/main" id="{B0243DC5-054C-44A4-BF92-905F88B8A794}"/>
                          </a:ext>
                        </a:extLst>
                      </p:cNvPr>
                      <p:cNvPicPr/>
                      <p:nvPr/>
                    </p:nvPicPr>
                    <p:blipFill>
                      <a:blip r:embed="rId5"/>
                      <a:stretch>
                        <a:fillRect/>
                      </a:stretch>
                    </p:blipFill>
                    <p:spPr>
                      <a:xfrm>
                        <a:off x="657225" y="5284788"/>
                        <a:ext cx="2527300" cy="584200"/>
                      </a:xfrm>
                      <a:prstGeom prst="rect">
                        <a:avLst/>
                      </a:prstGeom>
                    </p:spPr>
                  </p:pic>
                </p:oleObj>
              </mc:Fallback>
            </mc:AlternateContent>
          </a:graphicData>
        </a:graphic>
      </p:graphicFrame>
      <p:sp>
        <p:nvSpPr>
          <p:cNvPr id="20" name="Rounded Rectangular Callout 8">
            <a:extLst>
              <a:ext uri="{FF2B5EF4-FFF2-40B4-BE49-F238E27FC236}">
                <a16:creationId xmlns:a16="http://schemas.microsoft.com/office/drawing/2014/main" id="{4FD45E8C-0628-4829-9E40-DFF34A779975}"/>
              </a:ext>
            </a:extLst>
          </p:cNvPr>
          <p:cNvSpPr/>
          <p:nvPr/>
        </p:nvSpPr>
        <p:spPr>
          <a:xfrm>
            <a:off x="2533577" y="3803318"/>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96</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21" name="Rectangle 20">
            <a:extLst>
              <a:ext uri="{FF2B5EF4-FFF2-40B4-BE49-F238E27FC236}">
                <a16:creationId xmlns:a16="http://schemas.microsoft.com/office/drawing/2014/main" id="{4C1B4373-ABFF-4B70-92CC-26E92A9A9242}"/>
              </a:ext>
            </a:extLst>
          </p:cNvPr>
          <p:cNvSpPr/>
          <p:nvPr/>
        </p:nvSpPr>
        <p:spPr>
          <a:xfrm>
            <a:off x="1276350" y="5044227"/>
            <a:ext cx="1981200" cy="848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2">
            <a:extLst>
              <a:ext uri="{FF2B5EF4-FFF2-40B4-BE49-F238E27FC236}">
                <a16:creationId xmlns:a16="http://schemas.microsoft.com/office/drawing/2014/main" id="{9866D3A4-A516-4A4F-8BFC-37AC9CA61BFB}"/>
              </a:ext>
            </a:extLst>
          </p:cNvPr>
          <p:cNvSpPr>
            <a:spLocks noChangeArrowheads="1"/>
          </p:cNvSpPr>
          <p:nvPr/>
        </p:nvSpPr>
        <p:spPr bwMode="auto">
          <a:xfrm>
            <a:off x="744034" y="5978508"/>
            <a:ext cx="2056316" cy="554334"/>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Constraint</a:t>
            </a:r>
          </a:p>
        </p:txBody>
      </p:sp>
      <p:pic>
        <p:nvPicPr>
          <p:cNvPr id="23" name="Picture 10" descr="Image result for emoji faces">
            <a:extLst>
              <a:ext uri="{FF2B5EF4-FFF2-40B4-BE49-F238E27FC236}">
                <a16:creationId xmlns:a16="http://schemas.microsoft.com/office/drawing/2014/main" id="{14D2B4BD-A76F-4D63-813D-A006AC5479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224" y="5031528"/>
            <a:ext cx="709651" cy="70965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ular Callout 8">
            <a:extLst>
              <a:ext uri="{FF2B5EF4-FFF2-40B4-BE49-F238E27FC236}">
                <a16:creationId xmlns:a16="http://schemas.microsoft.com/office/drawing/2014/main" id="{20D77666-C05F-4B2E-AFA5-C6C72232B35F}"/>
              </a:ext>
            </a:extLst>
          </p:cNvPr>
          <p:cNvSpPr/>
          <p:nvPr/>
        </p:nvSpPr>
        <p:spPr>
          <a:xfrm>
            <a:off x="2533577" y="3813367"/>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54</a:t>
            </a:r>
            <a:endParaRPr lang="en-US" altLang="zh-CN" sz="4400" b="1" dirty="0">
              <a:solidFill>
                <a:schemeClr val="bg1"/>
              </a:solidFill>
              <a:ea typeface="宋体" panose="02010600030101010101" pitchFamily="2" charset="-122"/>
              <a:sym typeface="Arial" panose="020B0604020202020204" pitchFamily="34" charset="0"/>
            </a:endParaRPr>
          </a:p>
        </p:txBody>
      </p:sp>
    </p:spTree>
    <p:extLst>
      <p:ext uri="{BB962C8B-B14F-4D97-AF65-F5344CB8AC3E}">
        <p14:creationId xmlns:p14="http://schemas.microsoft.com/office/powerpoint/2010/main" val="154720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15"/>
                                        </p:tgtEl>
                                        <p:attrNameLst>
                                          <p:attrName>r</p:attrName>
                                        </p:attrNameLst>
                                      </p:cBhvr>
                                    </p:animRot>
                                    <p:animRot by="-240000">
                                      <p:cBhvr>
                                        <p:cTn id="10" dur="200" fill="hold">
                                          <p:stCondLst>
                                            <p:cond delay="200"/>
                                          </p:stCondLst>
                                        </p:cTn>
                                        <p:tgtEl>
                                          <p:spTgt spid="15"/>
                                        </p:tgtEl>
                                        <p:attrNameLst>
                                          <p:attrName>r</p:attrName>
                                        </p:attrNameLst>
                                      </p:cBhvr>
                                    </p:animRot>
                                    <p:animRot by="240000">
                                      <p:cBhvr>
                                        <p:cTn id="11" dur="200" fill="hold">
                                          <p:stCondLst>
                                            <p:cond delay="400"/>
                                          </p:stCondLst>
                                        </p:cTn>
                                        <p:tgtEl>
                                          <p:spTgt spid="15"/>
                                        </p:tgtEl>
                                        <p:attrNameLst>
                                          <p:attrName>r</p:attrName>
                                        </p:attrNameLst>
                                      </p:cBhvr>
                                    </p:animRot>
                                    <p:animRot by="-240000">
                                      <p:cBhvr>
                                        <p:cTn id="12" dur="200" fill="hold">
                                          <p:stCondLst>
                                            <p:cond delay="600"/>
                                          </p:stCondLst>
                                        </p:cTn>
                                        <p:tgtEl>
                                          <p:spTgt spid="15"/>
                                        </p:tgtEl>
                                        <p:attrNameLst>
                                          <p:attrName>r</p:attrName>
                                        </p:attrNameLst>
                                      </p:cBhvr>
                                    </p:animRot>
                                    <p:animRot by="120000">
                                      <p:cBhvr>
                                        <p:cTn id="13" dur="200" fill="hold">
                                          <p:stCondLst>
                                            <p:cond delay="800"/>
                                          </p:stCondLst>
                                        </p:cTn>
                                        <p:tgtEl>
                                          <p:spTgt spid="15"/>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fade">
                                      <p:cBhvr>
                                        <p:cTn id="24" dur="500"/>
                                        <p:tgtEl>
                                          <p:spTgt spid="1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fade">
                                      <p:cBhvr>
                                        <p:cTn id="29" dur="50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8" grpId="0"/>
      <p:bldP spid="20" grpId="0" animBg="1"/>
      <p:bldP spid="21" grpId="0" animBg="1"/>
      <p:bldP spid="2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a:t>
            </a:r>
          </a:p>
        </p:txBody>
      </p:sp>
      <p:sp>
        <p:nvSpPr>
          <p:cNvPr id="6" name="Content Placeholder 5">
            <a:extLst>
              <a:ext uri="{FF2B5EF4-FFF2-40B4-BE49-F238E27FC236}">
                <a16:creationId xmlns:a16="http://schemas.microsoft.com/office/drawing/2014/main" id="{1F4DAE52-123A-4371-8E5C-B0326AC981F7}"/>
              </a:ext>
            </a:extLst>
          </p:cNvPr>
          <p:cNvSpPr>
            <a:spLocks noGrp="1"/>
          </p:cNvSpPr>
          <p:nvPr>
            <p:ph idx="1"/>
          </p:nvPr>
        </p:nvSpPr>
        <p:spPr/>
        <p:txBody>
          <a:bodyPr/>
          <a:lstStyle/>
          <a:p>
            <a:r>
              <a:rPr lang="en-US" dirty="0"/>
              <a:t>RTS structure</a:t>
            </a:r>
          </a:p>
        </p:txBody>
      </p:sp>
      <p:sp>
        <p:nvSpPr>
          <p:cNvPr id="7" name="Rectangle 6">
            <a:extLst>
              <a:ext uri="{FF2B5EF4-FFF2-40B4-BE49-F238E27FC236}">
                <a16:creationId xmlns:a16="http://schemas.microsoft.com/office/drawing/2014/main" id="{3371227C-56C7-439A-8184-CE562DC5972C}"/>
              </a:ext>
            </a:extLst>
          </p:cNvPr>
          <p:cNvSpPr/>
          <p:nvPr/>
        </p:nvSpPr>
        <p:spPr>
          <a:xfrm>
            <a:off x="2133600" y="2514600"/>
            <a:ext cx="1828800" cy="457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 Control</a:t>
            </a:r>
          </a:p>
        </p:txBody>
      </p:sp>
      <p:sp>
        <p:nvSpPr>
          <p:cNvPr id="41" name="Rectangle 40">
            <a:extLst>
              <a:ext uri="{FF2B5EF4-FFF2-40B4-BE49-F238E27FC236}">
                <a16:creationId xmlns:a16="http://schemas.microsoft.com/office/drawing/2014/main" id="{9A7DDBC0-6138-4A3C-91D0-C1E3A7BAD1F7}"/>
              </a:ext>
            </a:extLst>
          </p:cNvPr>
          <p:cNvSpPr/>
          <p:nvPr/>
        </p:nvSpPr>
        <p:spPr>
          <a:xfrm>
            <a:off x="3962400" y="2514600"/>
            <a:ext cx="1447800" cy="4572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Duration</a:t>
            </a:r>
          </a:p>
        </p:txBody>
      </p:sp>
      <p:sp>
        <p:nvSpPr>
          <p:cNvPr id="44" name="Rectangle 43">
            <a:extLst>
              <a:ext uri="{FF2B5EF4-FFF2-40B4-BE49-F238E27FC236}">
                <a16:creationId xmlns:a16="http://schemas.microsoft.com/office/drawing/2014/main" id="{A2485F08-4DF9-42AD-BC95-8F26F34EFB1C}"/>
              </a:ext>
            </a:extLst>
          </p:cNvPr>
          <p:cNvSpPr/>
          <p:nvPr/>
        </p:nvSpPr>
        <p:spPr>
          <a:xfrm>
            <a:off x="5410200" y="2514600"/>
            <a:ext cx="21336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Receiver Address</a:t>
            </a:r>
          </a:p>
        </p:txBody>
      </p:sp>
      <p:sp>
        <p:nvSpPr>
          <p:cNvPr id="47" name="Rectangle 46">
            <a:extLst>
              <a:ext uri="{FF2B5EF4-FFF2-40B4-BE49-F238E27FC236}">
                <a16:creationId xmlns:a16="http://schemas.microsoft.com/office/drawing/2014/main" id="{3E18571A-155D-42F2-B775-569E22C63B27}"/>
              </a:ext>
            </a:extLst>
          </p:cNvPr>
          <p:cNvSpPr/>
          <p:nvPr/>
        </p:nvSpPr>
        <p:spPr>
          <a:xfrm>
            <a:off x="7543800" y="2514600"/>
            <a:ext cx="2133600" cy="457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Transmitter Address</a:t>
            </a:r>
          </a:p>
        </p:txBody>
      </p:sp>
      <p:sp>
        <p:nvSpPr>
          <p:cNvPr id="49" name="Rectangle 48">
            <a:extLst>
              <a:ext uri="{FF2B5EF4-FFF2-40B4-BE49-F238E27FC236}">
                <a16:creationId xmlns:a16="http://schemas.microsoft.com/office/drawing/2014/main" id="{F5128754-3730-4D39-B8AD-4B03A8D754AD}"/>
              </a:ext>
            </a:extLst>
          </p:cNvPr>
          <p:cNvSpPr/>
          <p:nvPr/>
        </p:nvSpPr>
        <p:spPr>
          <a:xfrm>
            <a:off x="9677400" y="2514600"/>
            <a:ext cx="1143000" cy="457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FCS</a:t>
            </a:r>
          </a:p>
        </p:txBody>
      </p:sp>
      <p:cxnSp>
        <p:nvCxnSpPr>
          <p:cNvPr id="9" name="Straight Connector 8">
            <a:extLst>
              <a:ext uri="{FF2B5EF4-FFF2-40B4-BE49-F238E27FC236}">
                <a16:creationId xmlns:a16="http://schemas.microsoft.com/office/drawing/2014/main" id="{AC161F0B-D3E5-4899-A2CC-87198B0D5647}"/>
              </a:ext>
            </a:extLst>
          </p:cNvPr>
          <p:cNvCxnSpPr/>
          <p:nvPr/>
        </p:nvCxnSpPr>
        <p:spPr>
          <a:xfrm>
            <a:off x="2133600" y="2286000"/>
            <a:ext cx="8686800"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081E16-3D4F-4D9E-9D6F-B788A4FC2009}"/>
              </a:ext>
            </a:extLst>
          </p:cNvPr>
          <p:cNvSpPr txBox="1"/>
          <p:nvPr/>
        </p:nvSpPr>
        <p:spPr>
          <a:xfrm>
            <a:off x="5988051" y="1947446"/>
            <a:ext cx="968373" cy="338554"/>
          </a:xfrm>
          <a:prstGeom prst="rect">
            <a:avLst/>
          </a:prstGeom>
          <a:noFill/>
        </p:spPr>
        <p:txBody>
          <a:bodyPr wrap="square" rtlCol="0">
            <a:spAutoFit/>
          </a:bodyPr>
          <a:lstStyle/>
          <a:p>
            <a:pPr algn="ctr"/>
            <a:r>
              <a:rPr lang="en-US" sz="1600" dirty="0"/>
              <a:t>160 bits</a:t>
            </a:r>
          </a:p>
        </p:txBody>
      </p:sp>
      <p:cxnSp>
        <p:nvCxnSpPr>
          <p:cNvPr id="11" name="Straight Connector 10">
            <a:extLst>
              <a:ext uri="{FF2B5EF4-FFF2-40B4-BE49-F238E27FC236}">
                <a16:creationId xmlns:a16="http://schemas.microsoft.com/office/drawing/2014/main" id="{BA140A09-38AD-4723-A453-2A94DB5A9649}"/>
              </a:ext>
            </a:extLst>
          </p:cNvPr>
          <p:cNvCxnSpPr/>
          <p:nvPr/>
        </p:nvCxnSpPr>
        <p:spPr>
          <a:xfrm>
            <a:off x="2133600"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7B75A4-0D3B-49E9-AE73-39E198F7258F}"/>
              </a:ext>
            </a:extLst>
          </p:cNvPr>
          <p:cNvCxnSpPr/>
          <p:nvPr/>
        </p:nvCxnSpPr>
        <p:spPr>
          <a:xfrm>
            <a:off x="10810875"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09ED07-1B45-4D39-8948-7EA02A97D587}"/>
              </a:ext>
            </a:extLst>
          </p:cNvPr>
          <p:cNvSpPr txBox="1"/>
          <p:nvPr/>
        </p:nvSpPr>
        <p:spPr>
          <a:xfrm>
            <a:off x="685800" y="2510135"/>
            <a:ext cx="1235075" cy="461665"/>
          </a:xfrm>
          <a:prstGeom prst="rect">
            <a:avLst/>
          </a:prstGeom>
          <a:noFill/>
        </p:spPr>
        <p:txBody>
          <a:bodyPr wrap="square" rtlCol="0">
            <a:spAutoFit/>
          </a:bodyPr>
          <a:lstStyle/>
          <a:p>
            <a:pPr algn="ctr"/>
            <a:r>
              <a:rPr lang="en-US" sz="2400" dirty="0"/>
              <a:t>RTS</a:t>
            </a:r>
          </a:p>
        </p:txBody>
      </p:sp>
      <p:sp>
        <p:nvSpPr>
          <p:cNvPr id="56" name="TextBox 55">
            <a:extLst>
              <a:ext uri="{FF2B5EF4-FFF2-40B4-BE49-F238E27FC236}">
                <a16:creationId xmlns:a16="http://schemas.microsoft.com/office/drawing/2014/main" id="{61379816-20B9-424D-8B0F-910A86C8219C}"/>
              </a:ext>
            </a:extLst>
          </p:cNvPr>
          <p:cNvSpPr txBox="1"/>
          <p:nvPr/>
        </p:nvSpPr>
        <p:spPr>
          <a:xfrm>
            <a:off x="1066800" y="3046967"/>
            <a:ext cx="10210797" cy="369332"/>
          </a:xfrm>
          <a:prstGeom prst="rect">
            <a:avLst/>
          </a:prstGeom>
          <a:noFill/>
        </p:spPr>
        <p:txBody>
          <a:bodyPr wrap="square" rtlCol="0">
            <a:spAutoFit/>
          </a:bodyPr>
          <a:lstStyle/>
          <a:p>
            <a:r>
              <a:rPr lang="en-US" dirty="0"/>
              <a:t>Length:            16 bits               16 bits                  48 bits                        48 bits            32 bits        </a:t>
            </a:r>
          </a:p>
        </p:txBody>
      </p:sp>
      <p:sp>
        <p:nvSpPr>
          <p:cNvPr id="15" name="Rectangle 14">
            <a:extLst>
              <a:ext uri="{FF2B5EF4-FFF2-40B4-BE49-F238E27FC236}">
                <a16:creationId xmlns:a16="http://schemas.microsoft.com/office/drawing/2014/main" id="{D85F035C-A004-4CF5-AD06-2C460C42251C}"/>
              </a:ext>
            </a:extLst>
          </p:cNvPr>
          <p:cNvSpPr/>
          <p:nvPr/>
        </p:nvSpPr>
        <p:spPr>
          <a:xfrm>
            <a:off x="9586916" y="2398051"/>
            <a:ext cx="1309684" cy="64891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4">
            <a:extLst>
              <a:ext uri="{FF2B5EF4-FFF2-40B4-BE49-F238E27FC236}">
                <a16:creationId xmlns:a16="http://schemas.microsoft.com/office/drawing/2014/main" id="{77CA719E-BF09-4D9D-9561-CBC6E438DE88}"/>
              </a:ext>
            </a:extLst>
          </p:cNvPr>
          <p:cNvSpPr/>
          <p:nvPr/>
        </p:nvSpPr>
        <p:spPr>
          <a:xfrm rot="5400000">
            <a:off x="9878305" y="3505383"/>
            <a:ext cx="726906" cy="381000"/>
          </a:xfrm>
          <a:prstGeom prst="rightArrow">
            <a:avLst>
              <a:gd name="adj1" fmla="val 50001"/>
              <a:gd name="adj2"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anose="020B0604020202020204" pitchFamily="34" charset="0"/>
              <a:cs typeface="Helvetica" panose="020B0604020202020204" pitchFamily="34" charset="0"/>
            </a:endParaRPr>
          </a:p>
        </p:txBody>
      </p:sp>
      <p:sp>
        <p:nvSpPr>
          <p:cNvPr id="18" name="Content Placeholder 2">
            <a:extLst>
              <a:ext uri="{FF2B5EF4-FFF2-40B4-BE49-F238E27FC236}">
                <a16:creationId xmlns:a16="http://schemas.microsoft.com/office/drawing/2014/main" id="{6DC4B726-2B4A-4A7B-8922-C443688BC446}"/>
              </a:ext>
            </a:extLst>
          </p:cNvPr>
          <p:cNvSpPr txBox="1">
            <a:spLocks/>
          </p:cNvSpPr>
          <p:nvPr/>
        </p:nvSpPr>
        <p:spPr>
          <a:xfrm>
            <a:off x="7246142" y="4063647"/>
            <a:ext cx="4869658" cy="812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Error correction code (CRC)</a:t>
            </a:r>
            <a:endParaRPr lang="en-US" baseline="30000" dirty="0">
              <a:latin typeface="Helvetica" panose="020B0604020202020204" pitchFamily="34" charset="0"/>
              <a:cs typeface="Helvetica" panose="020B0604020202020204" pitchFamily="34" charset="0"/>
            </a:endParaRPr>
          </a:p>
        </p:txBody>
      </p:sp>
      <p:graphicFrame>
        <p:nvGraphicFramePr>
          <p:cNvPr id="19" name="Object 18">
            <a:extLst>
              <a:ext uri="{FF2B5EF4-FFF2-40B4-BE49-F238E27FC236}">
                <a16:creationId xmlns:a16="http://schemas.microsoft.com/office/drawing/2014/main" id="{7F9293E8-4E90-4796-8360-0C1882A853D8}"/>
              </a:ext>
            </a:extLst>
          </p:cNvPr>
          <p:cNvGraphicFramePr>
            <a:graphicFrameLocks noChangeAspect="1"/>
          </p:cNvGraphicFramePr>
          <p:nvPr>
            <p:extLst>
              <p:ext uri="{D42A27DB-BD31-4B8C-83A1-F6EECF244321}">
                <p14:modId xmlns:p14="http://schemas.microsoft.com/office/powerpoint/2010/main" val="33023045"/>
              </p:ext>
            </p:extLst>
          </p:nvPr>
        </p:nvGraphicFramePr>
        <p:xfrm>
          <a:off x="657225" y="5284788"/>
          <a:ext cx="2527300" cy="584200"/>
        </p:xfrm>
        <a:graphic>
          <a:graphicData uri="http://schemas.openxmlformats.org/presentationml/2006/ole">
            <mc:AlternateContent xmlns:mc="http://schemas.openxmlformats.org/markup-compatibility/2006">
              <mc:Choice xmlns:v="urn:schemas-microsoft-com:vml" Requires="v">
                <p:oleObj spid="_x0000_s66702" name="Equation" r:id="rId4" imgW="2527200" imgH="583920" progId="Equation.DSMT4">
                  <p:embed/>
                </p:oleObj>
              </mc:Choice>
              <mc:Fallback>
                <p:oleObj name="Equation" r:id="rId4" imgW="2527200" imgH="583920" progId="Equation.DSMT4">
                  <p:embed/>
                  <p:pic>
                    <p:nvPicPr>
                      <p:cNvPr id="19" name="Object 18">
                        <a:extLst>
                          <a:ext uri="{FF2B5EF4-FFF2-40B4-BE49-F238E27FC236}">
                            <a16:creationId xmlns:a16="http://schemas.microsoft.com/office/drawing/2014/main" id="{7F9293E8-4E90-4796-8360-0C1882A853D8}"/>
                          </a:ext>
                        </a:extLst>
                      </p:cNvPr>
                      <p:cNvPicPr/>
                      <p:nvPr/>
                    </p:nvPicPr>
                    <p:blipFill>
                      <a:blip r:embed="rId5"/>
                      <a:stretch>
                        <a:fillRect/>
                      </a:stretch>
                    </p:blipFill>
                    <p:spPr>
                      <a:xfrm>
                        <a:off x="657225" y="5284788"/>
                        <a:ext cx="2527300" cy="584200"/>
                      </a:xfrm>
                      <a:prstGeom prst="rect">
                        <a:avLst/>
                      </a:prstGeom>
                    </p:spPr>
                  </p:pic>
                </p:oleObj>
              </mc:Fallback>
            </mc:AlternateContent>
          </a:graphicData>
        </a:graphic>
      </p:graphicFrame>
      <p:sp>
        <p:nvSpPr>
          <p:cNvPr id="20" name="Rounded Rectangular Callout 8">
            <a:extLst>
              <a:ext uri="{FF2B5EF4-FFF2-40B4-BE49-F238E27FC236}">
                <a16:creationId xmlns:a16="http://schemas.microsoft.com/office/drawing/2014/main" id="{4FD45E8C-0628-4829-9E40-DFF34A779975}"/>
              </a:ext>
            </a:extLst>
          </p:cNvPr>
          <p:cNvSpPr/>
          <p:nvPr/>
        </p:nvSpPr>
        <p:spPr>
          <a:xfrm>
            <a:off x="2533577" y="3803318"/>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54</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21" name="Rectangle 20">
            <a:extLst>
              <a:ext uri="{FF2B5EF4-FFF2-40B4-BE49-F238E27FC236}">
                <a16:creationId xmlns:a16="http://schemas.microsoft.com/office/drawing/2014/main" id="{4C1B4373-ABFF-4B70-92CC-26E92A9A9242}"/>
              </a:ext>
            </a:extLst>
          </p:cNvPr>
          <p:cNvSpPr/>
          <p:nvPr/>
        </p:nvSpPr>
        <p:spPr>
          <a:xfrm>
            <a:off x="1276350" y="5044227"/>
            <a:ext cx="1981200" cy="848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2">
            <a:extLst>
              <a:ext uri="{FF2B5EF4-FFF2-40B4-BE49-F238E27FC236}">
                <a16:creationId xmlns:a16="http://schemas.microsoft.com/office/drawing/2014/main" id="{9866D3A4-A516-4A4F-8BFC-37AC9CA61BFB}"/>
              </a:ext>
            </a:extLst>
          </p:cNvPr>
          <p:cNvSpPr>
            <a:spLocks noChangeArrowheads="1"/>
          </p:cNvSpPr>
          <p:nvPr/>
        </p:nvSpPr>
        <p:spPr bwMode="auto">
          <a:xfrm>
            <a:off x="744034" y="5978508"/>
            <a:ext cx="2056316" cy="554334"/>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Constraint</a:t>
            </a:r>
          </a:p>
        </p:txBody>
      </p:sp>
      <p:pic>
        <p:nvPicPr>
          <p:cNvPr id="23" name="Picture 10" descr="Image result for emoji faces">
            <a:extLst>
              <a:ext uri="{FF2B5EF4-FFF2-40B4-BE49-F238E27FC236}">
                <a16:creationId xmlns:a16="http://schemas.microsoft.com/office/drawing/2014/main" id="{14D2B4BD-A76F-4D63-813D-A006AC5479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224" y="5031528"/>
            <a:ext cx="709651" cy="70965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8">
            <a:extLst>
              <a:ext uri="{FF2B5EF4-FFF2-40B4-BE49-F238E27FC236}">
                <a16:creationId xmlns:a16="http://schemas.microsoft.com/office/drawing/2014/main" id="{593A2BE3-44AB-481E-81F3-8C434DEEE275}"/>
              </a:ext>
            </a:extLst>
          </p:cNvPr>
          <p:cNvSpPr/>
          <p:nvPr/>
        </p:nvSpPr>
        <p:spPr>
          <a:xfrm>
            <a:off x="2533577" y="3813367"/>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22</a:t>
            </a:r>
            <a:endParaRPr lang="en-US" altLang="zh-CN" sz="4400" b="1" dirty="0">
              <a:solidFill>
                <a:schemeClr val="bg1"/>
              </a:solidFill>
              <a:ea typeface="宋体" panose="02010600030101010101" pitchFamily="2" charset="-122"/>
              <a:sym typeface="Arial" panose="020B0604020202020204" pitchFamily="34" charset="0"/>
            </a:endParaRPr>
          </a:p>
        </p:txBody>
      </p:sp>
    </p:spTree>
    <p:extLst>
      <p:ext uri="{BB962C8B-B14F-4D97-AF65-F5344CB8AC3E}">
        <p14:creationId xmlns:p14="http://schemas.microsoft.com/office/powerpoint/2010/main" val="21351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15"/>
                                        </p:tgtEl>
                                        <p:attrNameLst>
                                          <p:attrName>r</p:attrName>
                                        </p:attrNameLst>
                                      </p:cBhvr>
                                    </p:animRot>
                                    <p:animRot by="-240000">
                                      <p:cBhvr>
                                        <p:cTn id="10" dur="200" fill="hold">
                                          <p:stCondLst>
                                            <p:cond delay="200"/>
                                          </p:stCondLst>
                                        </p:cTn>
                                        <p:tgtEl>
                                          <p:spTgt spid="15"/>
                                        </p:tgtEl>
                                        <p:attrNameLst>
                                          <p:attrName>r</p:attrName>
                                        </p:attrNameLst>
                                      </p:cBhvr>
                                    </p:animRot>
                                    <p:animRot by="240000">
                                      <p:cBhvr>
                                        <p:cTn id="11" dur="200" fill="hold">
                                          <p:stCondLst>
                                            <p:cond delay="400"/>
                                          </p:stCondLst>
                                        </p:cTn>
                                        <p:tgtEl>
                                          <p:spTgt spid="15"/>
                                        </p:tgtEl>
                                        <p:attrNameLst>
                                          <p:attrName>r</p:attrName>
                                        </p:attrNameLst>
                                      </p:cBhvr>
                                    </p:animRot>
                                    <p:animRot by="-240000">
                                      <p:cBhvr>
                                        <p:cTn id="12" dur="200" fill="hold">
                                          <p:stCondLst>
                                            <p:cond delay="600"/>
                                          </p:stCondLst>
                                        </p:cTn>
                                        <p:tgtEl>
                                          <p:spTgt spid="15"/>
                                        </p:tgtEl>
                                        <p:attrNameLst>
                                          <p:attrName>r</p:attrName>
                                        </p:attrNameLst>
                                      </p:cBhvr>
                                    </p:animRot>
                                    <p:animRot by="120000">
                                      <p:cBhvr>
                                        <p:cTn id="13" dur="200" fill="hold">
                                          <p:stCondLst>
                                            <p:cond delay="800"/>
                                          </p:stCondLst>
                                        </p:cTn>
                                        <p:tgtEl>
                                          <p:spTgt spid="15"/>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8" grpId="0"/>
      <p:bldP spid="20" grpId="0" animBg="1"/>
      <p:bldP spid="21" grpId="0" animBg="1"/>
      <p:bldP spid="22"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a:t>
            </a:r>
          </a:p>
        </p:txBody>
      </p:sp>
      <p:sp>
        <p:nvSpPr>
          <p:cNvPr id="6" name="Content Placeholder 5">
            <a:extLst>
              <a:ext uri="{FF2B5EF4-FFF2-40B4-BE49-F238E27FC236}">
                <a16:creationId xmlns:a16="http://schemas.microsoft.com/office/drawing/2014/main" id="{1F4DAE52-123A-4371-8E5C-B0326AC981F7}"/>
              </a:ext>
            </a:extLst>
          </p:cNvPr>
          <p:cNvSpPr>
            <a:spLocks noGrp="1"/>
          </p:cNvSpPr>
          <p:nvPr>
            <p:ph idx="1"/>
          </p:nvPr>
        </p:nvSpPr>
        <p:spPr/>
        <p:txBody>
          <a:bodyPr/>
          <a:lstStyle/>
          <a:p>
            <a:r>
              <a:rPr lang="en-US" dirty="0"/>
              <a:t>RTS structure</a:t>
            </a:r>
          </a:p>
        </p:txBody>
      </p:sp>
      <p:sp>
        <p:nvSpPr>
          <p:cNvPr id="7" name="Rectangle 6">
            <a:extLst>
              <a:ext uri="{FF2B5EF4-FFF2-40B4-BE49-F238E27FC236}">
                <a16:creationId xmlns:a16="http://schemas.microsoft.com/office/drawing/2014/main" id="{3371227C-56C7-439A-8184-CE562DC5972C}"/>
              </a:ext>
            </a:extLst>
          </p:cNvPr>
          <p:cNvSpPr/>
          <p:nvPr/>
        </p:nvSpPr>
        <p:spPr>
          <a:xfrm>
            <a:off x="2133600" y="2514600"/>
            <a:ext cx="1828800" cy="457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 Control</a:t>
            </a:r>
          </a:p>
        </p:txBody>
      </p:sp>
      <p:sp>
        <p:nvSpPr>
          <p:cNvPr id="41" name="Rectangle 40">
            <a:extLst>
              <a:ext uri="{FF2B5EF4-FFF2-40B4-BE49-F238E27FC236}">
                <a16:creationId xmlns:a16="http://schemas.microsoft.com/office/drawing/2014/main" id="{9A7DDBC0-6138-4A3C-91D0-C1E3A7BAD1F7}"/>
              </a:ext>
            </a:extLst>
          </p:cNvPr>
          <p:cNvSpPr/>
          <p:nvPr/>
        </p:nvSpPr>
        <p:spPr>
          <a:xfrm>
            <a:off x="3962400" y="2514600"/>
            <a:ext cx="1447800" cy="4572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Duration</a:t>
            </a:r>
          </a:p>
        </p:txBody>
      </p:sp>
      <p:sp>
        <p:nvSpPr>
          <p:cNvPr id="44" name="Rectangle 43">
            <a:extLst>
              <a:ext uri="{FF2B5EF4-FFF2-40B4-BE49-F238E27FC236}">
                <a16:creationId xmlns:a16="http://schemas.microsoft.com/office/drawing/2014/main" id="{A2485F08-4DF9-42AD-BC95-8F26F34EFB1C}"/>
              </a:ext>
            </a:extLst>
          </p:cNvPr>
          <p:cNvSpPr/>
          <p:nvPr/>
        </p:nvSpPr>
        <p:spPr>
          <a:xfrm>
            <a:off x="5410200" y="2514600"/>
            <a:ext cx="21336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Receiver Address</a:t>
            </a:r>
          </a:p>
        </p:txBody>
      </p:sp>
      <p:sp>
        <p:nvSpPr>
          <p:cNvPr id="47" name="Rectangle 46">
            <a:extLst>
              <a:ext uri="{FF2B5EF4-FFF2-40B4-BE49-F238E27FC236}">
                <a16:creationId xmlns:a16="http://schemas.microsoft.com/office/drawing/2014/main" id="{3E18571A-155D-42F2-B775-569E22C63B27}"/>
              </a:ext>
            </a:extLst>
          </p:cNvPr>
          <p:cNvSpPr/>
          <p:nvPr/>
        </p:nvSpPr>
        <p:spPr>
          <a:xfrm>
            <a:off x="7543800" y="2514600"/>
            <a:ext cx="2133600" cy="457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Transmitter Address</a:t>
            </a:r>
          </a:p>
        </p:txBody>
      </p:sp>
      <p:sp>
        <p:nvSpPr>
          <p:cNvPr id="49" name="Rectangle 48">
            <a:extLst>
              <a:ext uri="{FF2B5EF4-FFF2-40B4-BE49-F238E27FC236}">
                <a16:creationId xmlns:a16="http://schemas.microsoft.com/office/drawing/2014/main" id="{F5128754-3730-4D39-B8AD-4B03A8D754AD}"/>
              </a:ext>
            </a:extLst>
          </p:cNvPr>
          <p:cNvSpPr/>
          <p:nvPr/>
        </p:nvSpPr>
        <p:spPr>
          <a:xfrm>
            <a:off x="9677400" y="2514600"/>
            <a:ext cx="1143000" cy="457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FCS</a:t>
            </a:r>
          </a:p>
        </p:txBody>
      </p:sp>
      <p:cxnSp>
        <p:nvCxnSpPr>
          <p:cNvPr id="9" name="Straight Connector 8">
            <a:extLst>
              <a:ext uri="{FF2B5EF4-FFF2-40B4-BE49-F238E27FC236}">
                <a16:creationId xmlns:a16="http://schemas.microsoft.com/office/drawing/2014/main" id="{AC161F0B-D3E5-4899-A2CC-87198B0D5647}"/>
              </a:ext>
            </a:extLst>
          </p:cNvPr>
          <p:cNvCxnSpPr/>
          <p:nvPr/>
        </p:nvCxnSpPr>
        <p:spPr>
          <a:xfrm>
            <a:off x="2133600" y="2286000"/>
            <a:ext cx="8686800"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081E16-3D4F-4D9E-9D6F-B788A4FC2009}"/>
              </a:ext>
            </a:extLst>
          </p:cNvPr>
          <p:cNvSpPr txBox="1"/>
          <p:nvPr/>
        </p:nvSpPr>
        <p:spPr>
          <a:xfrm>
            <a:off x="5988051" y="1947446"/>
            <a:ext cx="968373" cy="338554"/>
          </a:xfrm>
          <a:prstGeom prst="rect">
            <a:avLst/>
          </a:prstGeom>
          <a:noFill/>
        </p:spPr>
        <p:txBody>
          <a:bodyPr wrap="square" rtlCol="0">
            <a:spAutoFit/>
          </a:bodyPr>
          <a:lstStyle/>
          <a:p>
            <a:pPr algn="ctr"/>
            <a:r>
              <a:rPr lang="en-US" sz="1600" dirty="0"/>
              <a:t>160 bits</a:t>
            </a:r>
          </a:p>
        </p:txBody>
      </p:sp>
      <p:cxnSp>
        <p:nvCxnSpPr>
          <p:cNvPr id="11" name="Straight Connector 10">
            <a:extLst>
              <a:ext uri="{FF2B5EF4-FFF2-40B4-BE49-F238E27FC236}">
                <a16:creationId xmlns:a16="http://schemas.microsoft.com/office/drawing/2014/main" id="{BA140A09-38AD-4723-A453-2A94DB5A9649}"/>
              </a:ext>
            </a:extLst>
          </p:cNvPr>
          <p:cNvCxnSpPr/>
          <p:nvPr/>
        </p:nvCxnSpPr>
        <p:spPr>
          <a:xfrm>
            <a:off x="2133600"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7B75A4-0D3B-49E9-AE73-39E198F7258F}"/>
              </a:ext>
            </a:extLst>
          </p:cNvPr>
          <p:cNvCxnSpPr/>
          <p:nvPr/>
        </p:nvCxnSpPr>
        <p:spPr>
          <a:xfrm>
            <a:off x="10810875"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09ED07-1B45-4D39-8948-7EA02A97D587}"/>
              </a:ext>
            </a:extLst>
          </p:cNvPr>
          <p:cNvSpPr txBox="1"/>
          <p:nvPr/>
        </p:nvSpPr>
        <p:spPr>
          <a:xfrm>
            <a:off x="685800" y="2510135"/>
            <a:ext cx="1235075" cy="461665"/>
          </a:xfrm>
          <a:prstGeom prst="rect">
            <a:avLst/>
          </a:prstGeom>
          <a:noFill/>
        </p:spPr>
        <p:txBody>
          <a:bodyPr wrap="square" rtlCol="0">
            <a:spAutoFit/>
          </a:bodyPr>
          <a:lstStyle/>
          <a:p>
            <a:pPr algn="ctr"/>
            <a:r>
              <a:rPr lang="en-US" sz="2400" dirty="0"/>
              <a:t>RTS</a:t>
            </a:r>
          </a:p>
        </p:txBody>
      </p:sp>
      <p:sp>
        <p:nvSpPr>
          <p:cNvPr id="56" name="TextBox 55">
            <a:extLst>
              <a:ext uri="{FF2B5EF4-FFF2-40B4-BE49-F238E27FC236}">
                <a16:creationId xmlns:a16="http://schemas.microsoft.com/office/drawing/2014/main" id="{61379816-20B9-424D-8B0F-910A86C8219C}"/>
              </a:ext>
            </a:extLst>
          </p:cNvPr>
          <p:cNvSpPr txBox="1"/>
          <p:nvPr/>
        </p:nvSpPr>
        <p:spPr>
          <a:xfrm>
            <a:off x="1066800" y="3046967"/>
            <a:ext cx="10210797" cy="369332"/>
          </a:xfrm>
          <a:prstGeom prst="rect">
            <a:avLst/>
          </a:prstGeom>
          <a:noFill/>
        </p:spPr>
        <p:txBody>
          <a:bodyPr wrap="square" rtlCol="0">
            <a:spAutoFit/>
          </a:bodyPr>
          <a:lstStyle/>
          <a:p>
            <a:r>
              <a:rPr lang="en-US" dirty="0"/>
              <a:t>Length:            16 bits               16 bits                  48 bits                        48 bits            32 bits        </a:t>
            </a:r>
          </a:p>
        </p:txBody>
      </p:sp>
      <p:sp>
        <p:nvSpPr>
          <p:cNvPr id="16" name="Rectangle 15">
            <a:extLst>
              <a:ext uri="{FF2B5EF4-FFF2-40B4-BE49-F238E27FC236}">
                <a16:creationId xmlns:a16="http://schemas.microsoft.com/office/drawing/2014/main" id="{B909F6F6-9026-49EC-8382-CB883C291C14}"/>
              </a:ext>
            </a:extLst>
          </p:cNvPr>
          <p:cNvSpPr/>
          <p:nvPr/>
        </p:nvSpPr>
        <p:spPr>
          <a:xfrm>
            <a:off x="3851282" y="2416509"/>
            <a:ext cx="1711318" cy="64891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4">
            <a:extLst>
              <a:ext uri="{FF2B5EF4-FFF2-40B4-BE49-F238E27FC236}">
                <a16:creationId xmlns:a16="http://schemas.microsoft.com/office/drawing/2014/main" id="{933CA663-CBD0-43A8-AC28-C738320750A1}"/>
              </a:ext>
            </a:extLst>
          </p:cNvPr>
          <p:cNvSpPr/>
          <p:nvPr/>
        </p:nvSpPr>
        <p:spPr>
          <a:xfrm rot="5400000">
            <a:off x="4343488" y="3542266"/>
            <a:ext cx="726906" cy="381000"/>
          </a:xfrm>
          <a:prstGeom prst="rightArrow">
            <a:avLst>
              <a:gd name="adj1" fmla="val 50001"/>
              <a:gd name="adj2"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anose="020B0604020202020204" pitchFamily="34" charset="0"/>
              <a:cs typeface="Helvetica" panose="020B0604020202020204" pitchFamily="34" charset="0"/>
            </a:endParaRPr>
          </a:p>
        </p:txBody>
      </p:sp>
      <p:sp>
        <p:nvSpPr>
          <p:cNvPr id="18" name="Content Placeholder 2">
            <a:extLst>
              <a:ext uri="{FF2B5EF4-FFF2-40B4-BE49-F238E27FC236}">
                <a16:creationId xmlns:a16="http://schemas.microsoft.com/office/drawing/2014/main" id="{EA9094EF-45B7-4311-8454-18C571694EF2}"/>
              </a:ext>
            </a:extLst>
          </p:cNvPr>
          <p:cNvSpPr txBox="1">
            <a:spLocks/>
          </p:cNvSpPr>
          <p:nvPr/>
        </p:nvSpPr>
        <p:spPr>
          <a:xfrm>
            <a:off x="2247900" y="4189968"/>
            <a:ext cx="6629400" cy="1913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Specify the NAV in microsecond</a:t>
            </a:r>
          </a:p>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The NAV value should be random</a:t>
            </a:r>
          </a:p>
        </p:txBody>
      </p:sp>
      <p:graphicFrame>
        <p:nvGraphicFramePr>
          <p:cNvPr id="19" name="Object 18">
            <a:extLst>
              <a:ext uri="{FF2B5EF4-FFF2-40B4-BE49-F238E27FC236}">
                <a16:creationId xmlns:a16="http://schemas.microsoft.com/office/drawing/2014/main" id="{00C2933A-388E-4828-BBF0-72DED94696C0}"/>
              </a:ext>
            </a:extLst>
          </p:cNvPr>
          <p:cNvGraphicFramePr>
            <a:graphicFrameLocks noChangeAspect="1"/>
          </p:cNvGraphicFramePr>
          <p:nvPr>
            <p:extLst>
              <p:ext uri="{D42A27DB-BD31-4B8C-83A1-F6EECF244321}">
                <p14:modId xmlns:p14="http://schemas.microsoft.com/office/powerpoint/2010/main" val="83531078"/>
              </p:ext>
            </p:extLst>
          </p:nvPr>
        </p:nvGraphicFramePr>
        <p:xfrm>
          <a:off x="8067675" y="5280025"/>
          <a:ext cx="2527300" cy="584200"/>
        </p:xfrm>
        <a:graphic>
          <a:graphicData uri="http://schemas.openxmlformats.org/presentationml/2006/ole">
            <mc:AlternateContent xmlns:mc="http://schemas.openxmlformats.org/markup-compatibility/2006">
              <mc:Choice xmlns:v="urn:schemas-microsoft-com:vml" Requires="v">
                <p:oleObj spid="_x0000_s67725" name="Equation" r:id="rId4" imgW="2527200" imgH="583920" progId="Equation.DSMT4">
                  <p:embed/>
                </p:oleObj>
              </mc:Choice>
              <mc:Fallback>
                <p:oleObj name="Equation" r:id="rId4" imgW="2527200" imgH="583920" progId="Equation.DSMT4">
                  <p:embed/>
                  <p:pic>
                    <p:nvPicPr>
                      <p:cNvPr id="19" name="Object 18">
                        <a:extLst>
                          <a:ext uri="{FF2B5EF4-FFF2-40B4-BE49-F238E27FC236}">
                            <a16:creationId xmlns:a16="http://schemas.microsoft.com/office/drawing/2014/main" id="{7F9293E8-4E90-4796-8360-0C1882A853D8}"/>
                          </a:ext>
                        </a:extLst>
                      </p:cNvPr>
                      <p:cNvPicPr/>
                      <p:nvPr/>
                    </p:nvPicPr>
                    <p:blipFill>
                      <a:blip r:embed="rId5"/>
                      <a:stretch>
                        <a:fillRect/>
                      </a:stretch>
                    </p:blipFill>
                    <p:spPr>
                      <a:xfrm>
                        <a:off x="8067675" y="5280025"/>
                        <a:ext cx="2527300" cy="584200"/>
                      </a:xfrm>
                      <a:prstGeom prst="rect">
                        <a:avLst/>
                      </a:prstGeom>
                    </p:spPr>
                  </p:pic>
                </p:oleObj>
              </mc:Fallback>
            </mc:AlternateContent>
          </a:graphicData>
        </a:graphic>
      </p:graphicFrame>
      <p:sp>
        <p:nvSpPr>
          <p:cNvPr id="20" name="Rounded Rectangular Callout 8">
            <a:extLst>
              <a:ext uri="{FF2B5EF4-FFF2-40B4-BE49-F238E27FC236}">
                <a16:creationId xmlns:a16="http://schemas.microsoft.com/office/drawing/2014/main" id="{0C11FB75-E18F-49A3-9F2B-4824DA839849}"/>
              </a:ext>
            </a:extLst>
          </p:cNvPr>
          <p:cNvSpPr/>
          <p:nvPr/>
        </p:nvSpPr>
        <p:spPr>
          <a:xfrm>
            <a:off x="9944027" y="3798044"/>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22</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21" name="Rectangle 20">
            <a:extLst>
              <a:ext uri="{FF2B5EF4-FFF2-40B4-BE49-F238E27FC236}">
                <a16:creationId xmlns:a16="http://schemas.microsoft.com/office/drawing/2014/main" id="{FABDFD5F-4D95-4258-A0DE-FF68C74BD161}"/>
              </a:ext>
            </a:extLst>
          </p:cNvPr>
          <p:cNvSpPr/>
          <p:nvPr/>
        </p:nvSpPr>
        <p:spPr>
          <a:xfrm>
            <a:off x="8686800" y="5038953"/>
            <a:ext cx="1981200" cy="848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2">
            <a:extLst>
              <a:ext uri="{FF2B5EF4-FFF2-40B4-BE49-F238E27FC236}">
                <a16:creationId xmlns:a16="http://schemas.microsoft.com/office/drawing/2014/main" id="{B6830B62-FCBC-4AF1-87D1-64959C3D869A}"/>
              </a:ext>
            </a:extLst>
          </p:cNvPr>
          <p:cNvSpPr>
            <a:spLocks noChangeArrowheads="1"/>
          </p:cNvSpPr>
          <p:nvPr/>
        </p:nvSpPr>
        <p:spPr bwMode="auto">
          <a:xfrm>
            <a:off x="8154484" y="5973234"/>
            <a:ext cx="2056316" cy="554334"/>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Constraint</a:t>
            </a:r>
          </a:p>
        </p:txBody>
      </p:sp>
      <p:pic>
        <p:nvPicPr>
          <p:cNvPr id="23" name="Picture 10" descr="Image result for emoji faces">
            <a:extLst>
              <a:ext uri="{FF2B5EF4-FFF2-40B4-BE49-F238E27FC236}">
                <a16:creationId xmlns:a16="http://schemas.microsoft.com/office/drawing/2014/main" id="{E97FA907-4287-4BBD-B704-165C387AD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5674" y="5026254"/>
            <a:ext cx="709651" cy="70965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D570C38-B617-4C90-8C84-B152F0CA9637}"/>
              </a:ext>
            </a:extLst>
          </p:cNvPr>
          <p:cNvSpPr/>
          <p:nvPr/>
        </p:nvSpPr>
        <p:spPr>
          <a:xfrm>
            <a:off x="2962274" y="4614579"/>
            <a:ext cx="4733925" cy="4908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B4C00D9-A1EC-4899-8F64-5034AE119295}"/>
              </a:ext>
            </a:extLst>
          </p:cNvPr>
          <p:cNvPicPr>
            <a:picLocks noChangeAspect="1"/>
          </p:cNvPicPr>
          <p:nvPr/>
        </p:nvPicPr>
        <p:blipFill>
          <a:blip r:embed="rId7"/>
          <a:stretch>
            <a:fillRect/>
          </a:stretch>
        </p:blipFill>
        <p:spPr>
          <a:xfrm>
            <a:off x="4758861" y="5184696"/>
            <a:ext cx="1016774" cy="1341523"/>
          </a:xfrm>
          <a:prstGeom prst="rect">
            <a:avLst/>
          </a:prstGeom>
        </p:spPr>
      </p:pic>
    </p:spTree>
    <p:extLst>
      <p:ext uri="{BB962C8B-B14F-4D97-AF65-F5344CB8AC3E}">
        <p14:creationId xmlns:p14="http://schemas.microsoft.com/office/powerpoint/2010/main" val="265824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16"/>
                                        </p:tgtEl>
                                        <p:attrNameLst>
                                          <p:attrName>r</p:attrName>
                                        </p:attrNameLst>
                                      </p:cBhvr>
                                    </p:animRot>
                                    <p:animRot by="-240000">
                                      <p:cBhvr>
                                        <p:cTn id="10" dur="200" fill="hold">
                                          <p:stCondLst>
                                            <p:cond delay="200"/>
                                          </p:stCondLst>
                                        </p:cTn>
                                        <p:tgtEl>
                                          <p:spTgt spid="16"/>
                                        </p:tgtEl>
                                        <p:attrNameLst>
                                          <p:attrName>r</p:attrName>
                                        </p:attrNameLst>
                                      </p:cBhvr>
                                    </p:animRot>
                                    <p:animRot by="240000">
                                      <p:cBhvr>
                                        <p:cTn id="11" dur="200" fill="hold">
                                          <p:stCondLst>
                                            <p:cond delay="400"/>
                                          </p:stCondLst>
                                        </p:cTn>
                                        <p:tgtEl>
                                          <p:spTgt spid="16"/>
                                        </p:tgtEl>
                                        <p:attrNameLst>
                                          <p:attrName>r</p:attrName>
                                        </p:attrNameLst>
                                      </p:cBhvr>
                                    </p:animRot>
                                    <p:animRot by="-240000">
                                      <p:cBhvr>
                                        <p:cTn id="12" dur="200" fill="hold">
                                          <p:stCondLst>
                                            <p:cond delay="600"/>
                                          </p:stCondLst>
                                        </p:cTn>
                                        <p:tgtEl>
                                          <p:spTgt spid="16"/>
                                        </p:tgtEl>
                                        <p:attrNameLst>
                                          <p:attrName>r</p:attrName>
                                        </p:attrNameLst>
                                      </p:cBhvr>
                                    </p:animRot>
                                    <p:animRot by="120000">
                                      <p:cBhvr>
                                        <p:cTn id="13" dur="200" fill="hold">
                                          <p:stCondLst>
                                            <p:cond delay="800"/>
                                          </p:stCondLst>
                                        </p:cTn>
                                        <p:tgtEl>
                                          <p:spTgt spid="16"/>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fade">
                                      <p:cBhvr>
                                        <p:cTn id="24" dur="500"/>
                                        <p:tgtEl>
                                          <p:spTgt spid="1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p:bldP spid="20" grpId="0" animBg="1"/>
      <p:bldP spid="21" grpId="0" animBg="1"/>
      <p:bldP spid="22"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96DC-E7D8-4A28-A041-4CCAF5182F5E}"/>
              </a:ext>
            </a:extLst>
          </p:cNvPr>
          <p:cNvSpPr>
            <a:spLocks noGrp="1"/>
          </p:cNvSpPr>
          <p:nvPr>
            <p:ph type="title"/>
          </p:nvPr>
        </p:nvSpPr>
        <p:spPr>
          <a:xfrm>
            <a:off x="381000" y="144203"/>
            <a:ext cx="11430000" cy="846397"/>
          </a:xfrm>
        </p:spPr>
        <p:txBody>
          <a:bodyPr/>
          <a:lstStyle/>
          <a:p>
            <a:r>
              <a:rPr lang="en-US" altLang="zh-CN" dirty="0"/>
              <a:t>How Wireless Communication Changed the World</a:t>
            </a:r>
            <a:endParaRPr lang="en-US" dirty="0"/>
          </a:p>
        </p:txBody>
      </p:sp>
      <p:pic>
        <p:nvPicPr>
          <p:cNvPr id="4" name="Picture 3">
            <a:extLst>
              <a:ext uri="{FF2B5EF4-FFF2-40B4-BE49-F238E27FC236}">
                <a16:creationId xmlns:a16="http://schemas.microsoft.com/office/drawing/2014/main" id="{31B792F2-1B41-4183-BBD1-B7EB1557ACCC}"/>
              </a:ext>
            </a:extLst>
          </p:cNvPr>
          <p:cNvPicPr>
            <a:picLocks noChangeAspect="1"/>
          </p:cNvPicPr>
          <p:nvPr/>
        </p:nvPicPr>
        <p:blipFill>
          <a:blip r:embed="rId3"/>
          <a:stretch>
            <a:fillRect/>
          </a:stretch>
        </p:blipFill>
        <p:spPr>
          <a:xfrm>
            <a:off x="2400300" y="1060943"/>
            <a:ext cx="7391400" cy="5633804"/>
          </a:xfrm>
          <a:prstGeom prst="rect">
            <a:avLst/>
          </a:prstGeom>
        </p:spPr>
      </p:pic>
    </p:spTree>
    <p:extLst>
      <p:ext uri="{BB962C8B-B14F-4D97-AF65-F5344CB8AC3E}">
        <p14:creationId xmlns:p14="http://schemas.microsoft.com/office/powerpoint/2010/main" val="141536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err="1"/>
              <a:t>WiFi</a:t>
            </a:r>
            <a:r>
              <a:rPr lang="en-US" dirty="0"/>
              <a:t> Packet Trace Analysis</a:t>
            </a:r>
          </a:p>
        </p:txBody>
      </p:sp>
      <p:sp>
        <p:nvSpPr>
          <p:cNvPr id="18" name="TextBox 17">
            <a:extLst>
              <a:ext uri="{FF2B5EF4-FFF2-40B4-BE49-F238E27FC236}">
                <a16:creationId xmlns:a16="http://schemas.microsoft.com/office/drawing/2014/main" id="{6C01FD4A-B403-432F-8006-16FBF360C235}"/>
              </a:ext>
            </a:extLst>
          </p:cNvPr>
          <p:cNvSpPr txBox="1"/>
          <p:nvPr/>
        </p:nvSpPr>
        <p:spPr>
          <a:xfrm>
            <a:off x="7467600" y="1765300"/>
            <a:ext cx="4114800" cy="378565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 802.11n/ac</a:t>
            </a:r>
          </a:p>
          <a:p>
            <a:pPr marL="285750" indent="-285750">
              <a:buFont typeface="Wingdings" panose="05000000000000000000" pitchFamily="2" charset="2"/>
              <a:buChar char="q"/>
            </a:pPr>
            <a:r>
              <a:rPr lang="en-US" sz="2400" dirty="0"/>
              <a:t> 1.3 TB in total</a:t>
            </a:r>
          </a:p>
          <a:p>
            <a:pPr marL="285750" indent="-285750">
              <a:buFont typeface="Wingdings" panose="05000000000000000000" pitchFamily="2" charset="2"/>
              <a:buChar char="q"/>
            </a:pPr>
            <a:r>
              <a:rPr lang="en-US" sz="2400" dirty="0"/>
              <a:t> 2.33 billion packets</a:t>
            </a:r>
          </a:p>
          <a:p>
            <a:pPr marL="285750" indent="-285750">
              <a:buFont typeface="Wingdings" panose="05000000000000000000" pitchFamily="2" charset="2"/>
              <a:buChar char="q"/>
            </a:pPr>
            <a:r>
              <a:rPr lang="en-US" sz="2400" dirty="0"/>
              <a:t> Cover 191 days</a:t>
            </a:r>
          </a:p>
          <a:p>
            <a:pPr marL="285750" indent="-285750">
              <a:buFont typeface="Wingdings" panose="05000000000000000000" pitchFamily="2" charset="2"/>
              <a:buChar char="q"/>
            </a:pPr>
            <a:r>
              <a:rPr lang="en-US" sz="2400" dirty="0"/>
              <a:t> 6 realistic environments:</a:t>
            </a:r>
          </a:p>
          <a:p>
            <a:pPr marL="742950" lvl="1" indent="-285750">
              <a:buFont typeface="Courier New" panose="02070309020205020404" pitchFamily="49" charset="0"/>
              <a:buChar char="o"/>
            </a:pPr>
            <a:r>
              <a:rPr lang="en-US" sz="2000" dirty="0"/>
              <a:t> public library</a:t>
            </a:r>
          </a:p>
          <a:p>
            <a:pPr marL="742950" lvl="1" indent="-285750">
              <a:buFont typeface="Courier New" panose="02070309020205020404" pitchFamily="49" charset="0"/>
              <a:buChar char="o"/>
            </a:pPr>
            <a:r>
              <a:rPr lang="en-US" sz="2000" dirty="0"/>
              <a:t> academic conferences</a:t>
            </a:r>
          </a:p>
          <a:p>
            <a:pPr marL="742950" lvl="1" indent="-285750">
              <a:buFont typeface="Courier New" panose="02070309020205020404" pitchFamily="49" charset="0"/>
              <a:buChar char="o"/>
            </a:pPr>
            <a:r>
              <a:rPr lang="en-US" sz="2000" dirty="0"/>
              <a:t> residential communities</a:t>
            </a:r>
          </a:p>
          <a:p>
            <a:pPr marL="742950" lvl="1" indent="-285750">
              <a:buFont typeface="Courier New" panose="02070309020205020404" pitchFamily="49" charset="0"/>
              <a:buChar char="o"/>
            </a:pPr>
            <a:r>
              <a:rPr lang="en-US" sz="2000" dirty="0"/>
              <a:t> hotels</a:t>
            </a:r>
          </a:p>
          <a:p>
            <a:pPr marL="742950" lvl="1" indent="-285750">
              <a:buFont typeface="Courier New" panose="02070309020205020404" pitchFamily="49" charset="0"/>
              <a:buChar char="o"/>
            </a:pPr>
            <a:r>
              <a:rPr lang="en-US" sz="2000" dirty="0"/>
              <a:t> airports</a:t>
            </a:r>
          </a:p>
          <a:p>
            <a:pPr marL="742950" lvl="1" indent="-285750">
              <a:buFont typeface="Courier New" panose="02070309020205020404" pitchFamily="49" charset="0"/>
              <a:buChar char="o"/>
            </a:pPr>
            <a:r>
              <a:rPr lang="en-US" sz="2000" dirty="0"/>
              <a:t> research lab</a:t>
            </a:r>
          </a:p>
        </p:txBody>
      </p:sp>
      <p:pic>
        <p:nvPicPr>
          <p:cNvPr id="68616" name="Picture 8" descr="Image result for data steam">
            <a:extLst>
              <a:ext uri="{FF2B5EF4-FFF2-40B4-BE49-F238E27FC236}">
                <a16:creationId xmlns:a16="http://schemas.microsoft.com/office/drawing/2014/main" id="{4E8CD90F-E7F4-472F-B96F-0E8F2B493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371600"/>
            <a:ext cx="6686233" cy="3785652"/>
          </a:xfrm>
          <a:prstGeom prst="rect">
            <a:avLst/>
          </a:prstGeom>
          <a:noFill/>
          <a:extLst>
            <a:ext uri="{909E8E84-426E-40DD-AFC4-6F175D3DCCD1}">
              <a14:hiddenFill xmlns:a14="http://schemas.microsoft.com/office/drawing/2010/main">
                <a:solidFill>
                  <a:srgbClr val="FFFFFF"/>
                </a:solidFill>
              </a14:hiddenFill>
            </a:ext>
          </a:extLst>
        </p:spPr>
      </p:pic>
      <p:pic>
        <p:nvPicPr>
          <p:cNvPr id="68618" name="Picture 10" descr="Image result for wireshark logo">
            <a:extLst>
              <a:ext uri="{FF2B5EF4-FFF2-40B4-BE49-F238E27FC236}">
                <a16:creationId xmlns:a16="http://schemas.microsoft.com/office/drawing/2014/main" id="{7259B047-EAD9-40A8-B289-B52B9DBA0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70772"/>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68620" name="Picture 12" descr="Image result for tcp dump logo">
            <a:extLst>
              <a:ext uri="{FF2B5EF4-FFF2-40B4-BE49-F238E27FC236}">
                <a16:creationId xmlns:a16="http://schemas.microsoft.com/office/drawing/2014/main" id="{CDD090C0-66F9-43C7-9C94-529DD249F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179" y="5486400"/>
            <a:ext cx="2353883" cy="11226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A005D5A-28EF-4D90-80F1-FFBD6B396EB2}"/>
              </a:ext>
            </a:extLst>
          </p:cNvPr>
          <p:cNvPicPr>
            <a:picLocks noChangeAspect="1"/>
          </p:cNvPicPr>
          <p:nvPr/>
        </p:nvPicPr>
        <p:blipFill>
          <a:blip r:embed="rId6"/>
          <a:stretch>
            <a:fillRect/>
          </a:stretch>
        </p:blipFill>
        <p:spPr>
          <a:xfrm>
            <a:off x="5500209" y="5714654"/>
            <a:ext cx="3191198" cy="581758"/>
          </a:xfrm>
          <a:prstGeom prst="rect">
            <a:avLst/>
          </a:prstGeom>
        </p:spPr>
      </p:pic>
      <p:pic>
        <p:nvPicPr>
          <p:cNvPr id="68622" name="Picture 14" descr="Image result for kismet logo">
            <a:extLst>
              <a:ext uri="{FF2B5EF4-FFF2-40B4-BE49-F238E27FC236}">
                <a16:creationId xmlns:a16="http://schemas.microsoft.com/office/drawing/2014/main" id="{36329307-9932-429E-93E1-343BF6DD54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9111" y="5550952"/>
            <a:ext cx="23336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8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err="1"/>
              <a:t>WiFi</a:t>
            </a:r>
            <a:r>
              <a:rPr lang="en-US" dirty="0"/>
              <a:t> Packet Trace Analysis</a:t>
            </a:r>
          </a:p>
        </p:txBody>
      </p:sp>
      <p:pic>
        <p:nvPicPr>
          <p:cNvPr id="3" name="Picture 2">
            <a:extLst>
              <a:ext uri="{FF2B5EF4-FFF2-40B4-BE49-F238E27FC236}">
                <a16:creationId xmlns:a16="http://schemas.microsoft.com/office/drawing/2014/main" id="{5F022E97-ED7E-48A8-83E3-EE1BB962C87F}"/>
              </a:ext>
            </a:extLst>
          </p:cNvPr>
          <p:cNvPicPr>
            <a:picLocks noChangeAspect="1"/>
          </p:cNvPicPr>
          <p:nvPr/>
        </p:nvPicPr>
        <p:blipFill>
          <a:blip r:embed="rId3"/>
          <a:stretch>
            <a:fillRect/>
          </a:stretch>
        </p:blipFill>
        <p:spPr>
          <a:xfrm>
            <a:off x="-12700" y="1465002"/>
            <a:ext cx="11707344" cy="3927995"/>
          </a:xfrm>
          <a:prstGeom prst="rect">
            <a:avLst/>
          </a:prstGeom>
        </p:spPr>
      </p:pic>
      <p:sp>
        <p:nvSpPr>
          <p:cNvPr id="7" name="Content Placeholder 2">
            <a:extLst>
              <a:ext uri="{FF2B5EF4-FFF2-40B4-BE49-F238E27FC236}">
                <a16:creationId xmlns:a16="http://schemas.microsoft.com/office/drawing/2014/main" id="{63E1A572-C356-48C6-904C-6D5BEB54763B}"/>
              </a:ext>
            </a:extLst>
          </p:cNvPr>
          <p:cNvSpPr txBox="1">
            <a:spLocks/>
          </p:cNvSpPr>
          <p:nvPr/>
        </p:nvSpPr>
        <p:spPr>
          <a:xfrm>
            <a:off x="2683906" y="5867399"/>
            <a:ext cx="6824187" cy="973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600"/>
              </a:spcAft>
              <a:buNone/>
            </a:pPr>
            <a:r>
              <a:rPr lang="en-US" dirty="0">
                <a:latin typeface="Helvetica" panose="020B0604020202020204" pitchFamily="34" charset="0"/>
                <a:cs typeface="Helvetica" panose="020B0604020202020204" pitchFamily="34" charset="0"/>
              </a:rPr>
              <a:t>NAV distribution versus different locations</a:t>
            </a:r>
          </a:p>
        </p:txBody>
      </p:sp>
    </p:spTree>
    <p:extLst>
      <p:ext uri="{BB962C8B-B14F-4D97-AF65-F5344CB8AC3E}">
        <p14:creationId xmlns:p14="http://schemas.microsoft.com/office/powerpoint/2010/main" val="1900529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err="1"/>
              <a:t>WiFi</a:t>
            </a:r>
            <a:r>
              <a:rPr lang="en-US" dirty="0"/>
              <a:t> Packet Trace Analysis</a:t>
            </a:r>
          </a:p>
        </p:txBody>
      </p:sp>
      <p:sp>
        <p:nvSpPr>
          <p:cNvPr id="7" name="Content Placeholder 2">
            <a:extLst>
              <a:ext uri="{FF2B5EF4-FFF2-40B4-BE49-F238E27FC236}">
                <a16:creationId xmlns:a16="http://schemas.microsoft.com/office/drawing/2014/main" id="{63E1A572-C356-48C6-904C-6D5BEB54763B}"/>
              </a:ext>
            </a:extLst>
          </p:cNvPr>
          <p:cNvSpPr txBox="1">
            <a:spLocks/>
          </p:cNvSpPr>
          <p:nvPr/>
        </p:nvSpPr>
        <p:spPr>
          <a:xfrm>
            <a:off x="2985812" y="6042580"/>
            <a:ext cx="6028374" cy="973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600"/>
              </a:spcAft>
              <a:buNone/>
            </a:pPr>
            <a:r>
              <a:rPr lang="en-US" dirty="0">
                <a:latin typeface="Helvetica" panose="020B0604020202020204" pitchFamily="34" charset="0"/>
                <a:cs typeface="Helvetica" panose="020B0604020202020204" pitchFamily="34" charset="0"/>
              </a:rPr>
              <a:t>NAV distribution versus different Brand</a:t>
            </a:r>
          </a:p>
        </p:txBody>
      </p:sp>
      <p:pic>
        <p:nvPicPr>
          <p:cNvPr id="5" name="Picture 4">
            <a:extLst>
              <a:ext uri="{FF2B5EF4-FFF2-40B4-BE49-F238E27FC236}">
                <a16:creationId xmlns:a16="http://schemas.microsoft.com/office/drawing/2014/main" id="{01DE88EA-AD66-4578-AC2A-B1400C22DCB8}"/>
              </a:ext>
            </a:extLst>
          </p:cNvPr>
          <p:cNvPicPr>
            <a:picLocks noChangeAspect="1"/>
          </p:cNvPicPr>
          <p:nvPr/>
        </p:nvPicPr>
        <p:blipFill>
          <a:blip r:embed="rId3"/>
          <a:stretch>
            <a:fillRect/>
          </a:stretch>
        </p:blipFill>
        <p:spPr>
          <a:xfrm>
            <a:off x="-531899" y="1257300"/>
            <a:ext cx="13255796" cy="4198390"/>
          </a:xfrm>
          <a:prstGeom prst="rect">
            <a:avLst/>
          </a:prstGeom>
        </p:spPr>
      </p:pic>
      <p:pic>
        <p:nvPicPr>
          <p:cNvPr id="6" name="Picture 5">
            <a:extLst>
              <a:ext uri="{FF2B5EF4-FFF2-40B4-BE49-F238E27FC236}">
                <a16:creationId xmlns:a16="http://schemas.microsoft.com/office/drawing/2014/main" id="{9475371F-4803-4A39-B642-E243045FD113}"/>
              </a:ext>
            </a:extLst>
          </p:cNvPr>
          <p:cNvPicPr>
            <a:picLocks noChangeAspect="1"/>
          </p:cNvPicPr>
          <p:nvPr/>
        </p:nvPicPr>
        <p:blipFill>
          <a:blip r:embed="rId4"/>
          <a:stretch>
            <a:fillRect/>
          </a:stretch>
        </p:blipFill>
        <p:spPr>
          <a:xfrm>
            <a:off x="4305929" y="3024006"/>
            <a:ext cx="551821" cy="525466"/>
          </a:xfrm>
          <a:prstGeom prst="rect">
            <a:avLst/>
          </a:prstGeom>
        </p:spPr>
      </p:pic>
      <p:pic>
        <p:nvPicPr>
          <p:cNvPr id="10" name="Picture 9">
            <a:extLst>
              <a:ext uri="{FF2B5EF4-FFF2-40B4-BE49-F238E27FC236}">
                <a16:creationId xmlns:a16="http://schemas.microsoft.com/office/drawing/2014/main" id="{CEB0E8DB-491C-4BFF-B5CF-A69E18C54155}"/>
              </a:ext>
            </a:extLst>
          </p:cNvPr>
          <p:cNvPicPr>
            <a:picLocks noChangeAspect="1"/>
          </p:cNvPicPr>
          <p:nvPr/>
        </p:nvPicPr>
        <p:blipFill>
          <a:blip r:embed="rId5"/>
          <a:stretch>
            <a:fillRect/>
          </a:stretch>
        </p:blipFill>
        <p:spPr>
          <a:xfrm>
            <a:off x="5105400" y="990600"/>
            <a:ext cx="6516741" cy="4910994"/>
          </a:xfrm>
          <a:prstGeom prst="rect">
            <a:avLst/>
          </a:prstGeom>
        </p:spPr>
      </p:pic>
      <p:cxnSp>
        <p:nvCxnSpPr>
          <p:cNvPr id="3" name="Straight Connector 2">
            <a:extLst>
              <a:ext uri="{FF2B5EF4-FFF2-40B4-BE49-F238E27FC236}">
                <a16:creationId xmlns:a16="http://schemas.microsoft.com/office/drawing/2014/main" id="{005DDBA8-D20F-4790-8977-001943206DDF}"/>
              </a:ext>
            </a:extLst>
          </p:cNvPr>
          <p:cNvCxnSpPr>
            <a:cxnSpLocks/>
          </p:cNvCxnSpPr>
          <p:nvPr/>
        </p:nvCxnSpPr>
        <p:spPr>
          <a:xfrm flipV="1">
            <a:off x="4916541" y="1402310"/>
            <a:ext cx="1408059" cy="1569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962709-B1AC-4B21-AAA6-B053DFC716C9}"/>
              </a:ext>
            </a:extLst>
          </p:cNvPr>
          <p:cNvCxnSpPr>
            <a:cxnSpLocks/>
          </p:cNvCxnSpPr>
          <p:nvPr/>
        </p:nvCxnSpPr>
        <p:spPr>
          <a:xfrm>
            <a:off x="4876800" y="3558690"/>
            <a:ext cx="1447800" cy="1182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89A6C1-19BA-4402-A000-13A598D94C05}"/>
              </a:ext>
            </a:extLst>
          </p:cNvPr>
          <p:cNvSpPr txBox="1"/>
          <p:nvPr/>
        </p:nvSpPr>
        <p:spPr>
          <a:xfrm>
            <a:off x="8153400" y="799483"/>
            <a:ext cx="1295400" cy="523220"/>
          </a:xfrm>
          <a:prstGeom prst="rect">
            <a:avLst/>
          </a:prstGeom>
          <a:noFill/>
        </p:spPr>
        <p:txBody>
          <a:bodyPr wrap="square" rtlCol="0">
            <a:spAutoFit/>
          </a:bodyPr>
          <a:lstStyle/>
          <a:p>
            <a:r>
              <a:rPr lang="en-US" sz="2800" dirty="0"/>
              <a:t>Belkin</a:t>
            </a:r>
          </a:p>
        </p:txBody>
      </p:sp>
    </p:spTree>
    <p:extLst>
      <p:ext uri="{BB962C8B-B14F-4D97-AF65-F5344CB8AC3E}">
        <p14:creationId xmlns:p14="http://schemas.microsoft.com/office/powerpoint/2010/main" val="10391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9" presetClass="emph" presetSubtype="0" nodeType="withEffect">
                                  <p:stCondLst>
                                    <p:cond delay="0"/>
                                  </p:stCondLst>
                                  <p:childTnLst>
                                    <p:set>
                                      <p:cBhvr>
                                        <p:cTn id="23" dur="indefinite"/>
                                        <p:tgtEl>
                                          <p:spTgt spid="5"/>
                                        </p:tgtEl>
                                        <p:attrNameLst>
                                          <p:attrName>style.opacity</p:attrName>
                                        </p:attrNameLst>
                                      </p:cBhvr>
                                      <p:to>
                                        <p:strVal val="0.25"/>
                                      </p:to>
                                    </p:set>
                                    <p:animEffect filter="image" prLst="opacity: 0.25">
                                      <p:cBhvr rctx="IE">
                                        <p:cTn id="24"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a:t>
            </a:r>
          </a:p>
        </p:txBody>
      </p:sp>
      <p:sp>
        <p:nvSpPr>
          <p:cNvPr id="6" name="Content Placeholder 5">
            <a:extLst>
              <a:ext uri="{FF2B5EF4-FFF2-40B4-BE49-F238E27FC236}">
                <a16:creationId xmlns:a16="http://schemas.microsoft.com/office/drawing/2014/main" id="{1F4DAE52-123A-4371-8E5C-B0326AC981F7}"/>
              </a:ext>
            </a:extLst>
          </p:cNvPr>
          <p:cNvSpPr>
            <a:spLocks noGrp="1"/>
          </p:cNvSpPr>
          <p:nvPr>
            <p:ph idx="1"/>
          </p:nvPr>
        </p:nvSpPr>
        <p:spPr/>
        <p:txBody>
          <a:bodyPr/>
          <a:lstStyle/>
          <a:p>
            <a:r>
              <a:rPr lang="en-US" dirty="0"/>
              <a:t>RTS structure</a:t>
            </a:r>
          </a:p>
        </p:txBody>
      </p:sp>
      <p:sp>
        <p:nvSpPr>
          <p:cNvPr id="7" name="Rectangle 6">
            <a:extLst>
              <a:ext uri="{FF2B5EF4-FFF2-40B4-BE49-F238E27FC236}">
                <a16:creationId xmlns:a16="http://schemas.microsoft.com/office/drawing/2014/main" id="{3371227C-56C7-439A-8184-CE562DC5972C}"/>
              </a:ext>
            </a:extLst>
          </p:cNvPr>
          <p:cNvSpPr/>
          <p:nvPr/>
        </p:nvSpPr>
        <p:spPr>
          <a:xfrm>
            <a:off x="2133600" y="2514600"/>
            <a:ext cx="1828800" cy="4572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 Control</a:t>
            </a:r>
          </a:p>
        </p:txBody>
      </p:sp>
      <p:sp>
        <p:nvSpPr>
          <p:cNvPr id="41" name="Rectangle 40">
            <a:extLst>
              <a:ext uri="{FF2B5EF4-FFF2-40B4-BE49-F238E27FC236}">
                <a16:creationId xmlns:a16="http://schemas.microsoft.com/office/drawing/2014/main" id="{9A7DDBC0-6138-4A3C-91D0-C1E3A7BAD1F7}"/>
              </a:ext>
            </a:extLst>
          </p:cNvPr>
          <p:cNvSpPr/>
          <p:nvPr/>
        </p:nvSpPr>
        <p:spPr>
          <a:xfrm>
            <a:off x="3962400" y="2514600"/>
            <a:ext cx="1447800" cy="4572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Duration</a:t>
            </a:r>
          </a:p>
        </p:txBody>
      </p:sp>
      <p:sp>
        <p:nvSpPr>
          <p:cNvPr id="44" name="Rectangle 43">
            <a:extLst>
              <a:ext uri="{FF2B5EF4-FFF2-40B4-BE49-F238E27FC236}">
                <a16:creationId xmlns:a16="http://schemas.microsoft.com/office/drawing/2014/main" id="{A2485F08-4DF9-42AD-BC95-8F26F34EFB1C}"/>
              </a:ext>
            </a:extLst>
          </p:cNvPr>
          <p:cNvSpPr/>
          <p:nvPr/>
        </p:nvSpPr>
        <p:spPr>
          <a:xfrm>
            <a:off x="5410200" y="2514600"/>
            <a:ext cx="21336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Receiver Address</a:t>
            </a:r>
          </a:p>
        </p:txBody>
      </p:sp>
      <p:sp>
        <p:nvSpPr>
          <p:cNvPr id="47" name="Rectangle 46">
            <a:extLst>
              <a:ext uri="{FF2B5EF4-FFF2-40B4-BE49-F238E27FC236}">
                <a16:creationId xmlns:a16="http://schemas.microsoft.com/office/drawing/2014/main" id="{3E18571A-155D-42F2-B775-569E22C63B27}"/>
              </a:ext>
            </a:extLst>
          </p:cNvPr>
          <p:cNvSpPr/>
          <p:nvPr/>
        </p:nvSpPr>
        <p:spPr>
          <a:xfrm>
            <a:off x="7543800" y="2514600"/>
            <a:ext cx="2133600" cy="457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Transmitter Address</a:t>
            </a:r>
          </a:p>
        </p:txBody>
      </p:sp>
      <p:sp>
        <p:nvSpPr>
          <p:cNvPr id="49" name="Rectangle 48">
            <a:extLst>
              <a:ext uri="{FF2B5EF4-FFF2-40B4-BE49-F238E27FC236}">
                <a16:creationId xmlns:a16="http://schemas.microsoft.com/office/drawing/2014/main" id="{F5128754-3730-4D39-B8AD-4B03A8D754AD}"/>
              </a:ext>
            </a:extLst>
          </p:cNvPr>
          <p:cNvSpPr/>
          <p:nvPr/>
        </p:nvSpPr>
        <p:spPr>
          <a:xfrm>
            <a:off x="9677400" y="2514600"/>
            <a:ext cx="1143000" cy="457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FCS</a:t>
            </a:r>
          </a:p>
        </p:txBody>
      </p:sp>
      <p:cxnSp>
        <p:nvCxnSpPr>
          <p:cNvPr id="9" name="Straight Connector 8">
            <a:extLst>
              <a:ext uri="{FF2B5EF4-FFF2-40B4-BE49-F238E27FC236}">
                <a16:creationId xmlns:a16="http://schemas.microsoft.com/office/drawing/2014/main" id="{AC161F0B-D3E5-4899-A2CC-87198B0D5647}"/>
              </a:ext>
            </a:extLst>
          </p:cNvPr>
          <p:cNvCxnSpPr/>
          <p:nvPr/>
        </p:nvCxnSpPr>
        <p:spPr>
          <a:xfrm>
            <a:off x="2133600" y="2286000"/>
            <a:ext cx="8686800"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081E16-3D4F-4D9E-9D6F-B788A4FC2009}"/>
              </a:ext>
            </a:extLst>
          </p:cNvPr>
          <p:cNvSpPr txBox="1"/>
          <p:nvPr/>
        </p:nvSpPr>
        <p:spPr>
          <a:xfrm>
            <a:off x="5988051" y="1947446"/>
            <a:ext cx="968373" cy="338554"/>
          </a:xfrm>
          <a:prstGeom prst="rect">
            <a:avLst/>
          </a:prstGeom>
          <a:noFill/>
        </p:spPr>
        <p:txBody>
          <a:bodyPr wrap="square" rtlCol="0">
            <a:spAutoFit/>
          </a:bodyPr>
          <a:lstStyle/>
          <a:p>
            <a:pPr algn="ctr"/>
            <a:r>
              <a:rPr lang="en-US" sz="1600" dirty="0"/>
              <a:t>160 bits</a:t>
            </a:r>
          </a:p>
        </p:txBody>
      </p:sp>
      <p:cxnSp>
        <p:nvCxnSpPr>
          <p:cNvPr id="11" name="Straight Connector 10">
            <a:extLst>
              <a:ext uri="{FF2B5EF4-FFF2-40B4-BE49-F238E27FC236}">
                <a16:creationId xmlns:a16="http://schemas.microsoft.com/office/drawing/2014/main" id="{BA140A09-38AD-4723-A453-2A94DB5A9649}"/>
              </a:ext>
            </a:extLst>
          </p:cNvPr>
          <p:cNvCxnSpPr/>
          <p:nvPr/>
        </p:nvCxnSpPr>
        <p:spPr>
          <a:xfrm>
            <a:off x="2133600"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7B75A4-0D3B-49E9-AE73-39E198F7258F}"/>
              </a:ext>
            </a:extLst>
          </p:cNvPr>
          <p:cNvCxnSpPr/>
          <p:nvPr/>
        </p:nvCxnSpPr>
        <p:spPr>
          <a:xfrm>
            <a:off x="10810875" y="2061747"/>
            <a:ext cx="0" cy="4528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09ED07-1B45-4D39-8948-7EA02A97D587}"/>
              </a:ext>
            </a:extLst>
          </p:cNvPr>
          <p:cNvSpPr txBox="1"/>
          <p:nvPr/>
        </p:nvSpPr>
        <p:spPr>
          <a:xfrm>
            <a:off x="685800" y="2510135"/>
            <a:ext cx="1235075" cy="461665"/>
          </a:xfrm>
          <a:prstGeom prst="rect">
            <a:avLst/>
          </a:prstGeom>
          <a:noFill/>
        </p:spPr>
        <p:txBody>
          <a:bodyPr wrap="square" rtlCol="0">
            <a:spAutoFit/>
          </a:bodyPr>
          <a:lstStyle/>
          <a:p>
            <a:pPr algn="ctr"/>
            <a:r>
              <a:rPr lang="en-US" sz="2400" dirty="0"/>
              <a:t>RTS</a:t>
            </a:r>
          </a:p>
        </p:txBody>
      </p:sp>
      <p:sp>
        <p:nvSpPr>
          <p:cNvPr id="56" name="TextBox 55">
            <a:extLst>
              <a:ext uri="{FF2B5EF4-FFF2-40B4-BE49-F238E27FC236}">
                <a16:creationId xmlns:a16="http://schemas.microsoft.com/office/drawing/2014/main" id="{61379816-20B9-424D-8B0F-910A86C8219C}"/>
              </a:ext>
            </a:extLst>
          </p:cNvPr>
          <p:cNvSpPr txBox="1"/>
          <p:nvPr/>
        </p:nvSpPr>
        <p:spPr>
          <a:xfrm>
            <a:off x="1066800" y="3046967"/>
            <a:ext cx="10210797" cy="369332"/>
          </a:xfrm>
          <a:prstGeom prst="rect">
            <a:avLst/>
          </a:prstGeom>
          <a:noFill/>
        </p:spPr>
        <p:txBody>
          <a:bodyPr wrap="square" rtlCol="0">
            <a:spAutoFit/>
          </a:bodyPr>
          <a:lstStyle/>
          <a:p>
            <a:r>
              <a:rPr lang="en-US" dirty="0"/>
              <a:t>Length:            16 bits               16 bits                  48 bits                        48 bits            32 bits        </a:t>
            </a:r>
          </a:p>
        </p:txBody>
      </p:sp>
      <p:sp>
        <p:nvSpPr>
          <p:cNvPr id="17" name="Right Arrow 4">
            <a:extLst>
              <a:ext uri="{FF2B5EF4-FFF2-40B4-BE49-F238E27FC236}">
                <a16:creationId xmlns:a16="http://schemas.microsoft.com/office/drawing/2014/main" id="{933CA663-CBD0-43A8-AC28-C738320750A1}"/>
              </a:ext>
            </a:extLst>
          </p:cNvPr>
          <p:cNvSpPr/>
          <p:nvPr/>
        </p:nvSpPr>
        <p:spPr>
          <a:xfrm rot="5400000">
            <a:off x="4343488" y="3542266"/>
            <a:ext cx="726906" cy="381000"/>
          </a:xfrm>
          <a:prstGeom prst="rightArrow">
            <a:avLst>
              <a:gd name="adj1" fmla="val 50001"/>
              <a:gd name="adj2"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anose="020B0604020202020204" pitchFamily="34" charset="0"/>
              <a:cs typeface="Helvetica" panose="020B0604020202020204" pitchFamily="34" charset="0"/>
            </a:endParaRPr>
          </a:p>
        </p:txBody>
      </p:sp>
      <p:sp>
        <p:nvSpPr>
          <p:cNvPr id="18" name="Content Placeholder 2">
            <a:extLst>
              <a:ext uri="{FF2B5EF4-FFF2-40B4-BE49-F238E27FC236}">
                <a16:creationId xmlns:a16="http://schemas.microsoft.com/office/drawing/2014/main" id="{EA9094EF-45B7-4311-8454-18C571694EF2}"/>
              </a:ext>
            </a:extLst>
          </p:cNvPr>
          <p:cNvSpPr txBox="1">
            <a:spLocks/>
          </p:cNvSpPr>
          <p:nvPr/>
        </p:nvSpPr>
        <p:spPr>
          <a:xfrm>
            <a:off x="2247900" y="4189968"/>
            <a:ext cx="6629400" cy="1913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Specify the NVA in microsecond</a:t>
            </a:r>
          </a:p>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The NAV value should be random</a:t>
            </a:r>
          </a:p>
          <a:p>
            <a:pPr lvl="1">
              <a:spcAft>
                <a:spcPts val="600"/>
              </a:spcAft>
              <a:buFont typeface="Calibri" panose="020F0502020204030204" pitchFamily="34" charset="0"/>
              <a:buChar char="−"/>
            </a:pPr>
            <a:r>
              <a:rPr lang="en-US" dirty="0">
                <a:latin typeface="Helvetica" panose="020B0604020202020204" pitchFamily="34" charset="0"/>
                <a:cs typeface="Helvetica" panose="020B0604020202020204" pitchFamily="34" charset="0"/>
              </a:rPr>
              <a:t>Assume it has 64 = 2</a:t>
            </a:r>
            <a:r>
              <a:rPr lang="en-US" baseline="30000" dirty="0">
                <a:latin typeface="Helvetica" panose="020B0604020202020204" pitchFamily="34" charset="0"/>
                <a:cs typeface="Helvetica" panose="020B0604020202020204" pitchFamily="34" charset="0"/>
              </a:rPr>
              <a:t>6</a:t>
            </a:r>
            <a:r>
              <a:rPr lang="en-US" dirty="0">
                <a:latin typeface="Helvetica" panose="020B0604020202020204" pitchFamily="34" charset="0"/>
                <a:cs typeface="Helvetica" panose="020B0604020202020204" pitchFamily="34" charset="0"/>
              </a:rPr>
              <a:t> NVA values</a:t>
            </a:r>
            <a:endParaRPr lang="en-US" baseline="30000" dirty="0">
              <a:latin typeface="Helvetica" panose="020B0604020202020204" pitchFamily="34" charset="0"/>
              <a:cs typeface="Helvetica" panose="020B0604020202020204" pitchFamily="34" charset="0"/>
            </a:endParaRPr>
          </a:p>
        </p:txBody>
      </p:sp>
      <p:graphicFrame>
        <p:nvGraphicFramePr>
          <p:cNvPr id="19" name="Object 18">
            <a:extLst>
              <a:ext uri="{FF2B5EF4-FFF2-40B4-BE49-F238E27FC236}">
                <a16:creationId xmlns:a16="http://schemas.microsoft.com/office/drawing/2014/main" id="{00C2933A-388E-4828-BBF0-72DED94696C0}"/>
              </a:ext>
            </a:extLst>
          </p:cNvPr>
          <p:cNvGraphicFramePr>
            <a:graphicFrameLocks noChangeAspect="1"/>
          </p:cNvGraphicFramePr>
          <p:nvPr/>
        </p:nvGraphicFramePr>
        <p:xfrm>
          <a:off x="8105775" y="5273903"/>
          <a:ext cx="2451100" cy="596900"/>
        </p:xfrm>
        <a:graphic>
          <a:graphicData uri="http://schemas.openxmlformats.org/presentationml/2006/ole">
            <mc:AlternateContent xmlns:mc="http://schemas.openxmlformats.org/markup-compatibility/2006">
              <mc:Choice xmlns:v="urn:schemas-microsoft-com:vml" Requires="v">
                <p:oleObj spid="_x0000_s69770" name="Equation" r:id="rId4" imgW="2450880" imgH="596880" progId="Equation.DSMT4">
                  <p:embed/>
                </p:oleObj>
              </mc:Choice>
              <mc:Fallback>
                <p:oleObj name="Equation" r:id="rId4" imgW="2450880" imgH="596880" progId="Equation.DSMT4">
                  <p:embed/>
                  <p:pic>
                    <p:nvPicPr>
                      <p:cNvPr id="19" name="Object 18">
                        <a:extLst>
                          <a:ext uri="{FF2B5EF4-FFF2-40B4-BE49-F238E27FC236}">
                            <a16:creationId xmlns:a16="http://schemas.microsoft.com/office/drawing/2014/main" id="{00C2933A-388E-4828-BBF0-72DED94696C0}"/>
                          </a:ext>
                        </a:extLst>
                      </p:cNvPr>
                      <p:cNvPicPr/>
                      <p:nvPr/>
                    </p:nvPicPr>
                    <p:blipFill>
                      <a:blip r:embed="rId5"/>
                      <a:stretch>
                        <a:fillRect/>
                      </a:stretch>
                    </p:blipFill>
                    <p:spPr>
                      <a:xfrm>
                        <a:off x="8105775" y="5273903"/>
                        <a:ext cx="2451100" cy="596900"/>
                      </a:xfrm>
                      <a:prstGeom prst="rect">
                        <a:avLst/>
                      </a:prstGeom>
                    </p:spPr>
                  </p:pic>
                </p:oleObj>
              </mc:Fallback>
            </mc:AlternateContent>
          </a:graphicData>
        </a:graphic>
      </p:graphicFrame>
      <p:sp>
        <p:nvSpPr>
          <p:cNvPr id="20" name="Rounded Rectangular Callout 8">
            <a:extLst>
              <a:ext uri="{FF2B5EF4-FFF2-40B4-BE49-F238E27FC236}">
                <a16:creationId xmlns:a16="http://schemas.microsoft.com/office/drawing/2014/main" id="{0C11FB75-E18F-49A3-9F2B-4824DA839849}"/>
              </a:ext>
            </a:extLst>
          </p:cNvPr>
          <p:cNvSpPr/>
          <p:nvPr/>
        </p:nvSpPr>
        <p:spPr>
          <a:xfrm>
            <a:off x="9944027" y="3798044"/>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22</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21" name="Rectangle 20">
            <a:extLst>
              <a:ext uri="{FF2B5EF4-FFF2-40B4-BE49-F238E27FC236}">
                <a16:creationId xmlns:a16="http://schemas.microsoft.com/office/drawing/2014/main" id="{FABDFD5F-4D95-4258-A0DE-FF68C74BD161}"/>
              </a:ext>
            </a:extLst>
          </p:cNvPr>
          <p:cNvSpPr/>
          <p:nvPr/>
        </p:nvSpPr>
        <p:spPr>
          <a:xfrm>
            <a:off x="8686800" y="5038953"/>
            <a:ext cx="1981200" cy="848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2">
            <a:extLst>
              <a:ext uri="{FF2B5EF4-FFF2-40B4-BE49-F238E27FC236}">
                <a16:creationId xmlns:a16="http://schemas.microsoft.com/office/drawing/2014/main" id="{B6830B62-FCBC-4AF1-87D1-64959C3D869A}"/>
              </a:ext>
            </a:extLst>
          </p:cNvPr>
          <p:cNvSpPr>
            <a:spLocks noChangeArrowheads="1"/>
          </p:cNvSpPr>
          <p:nvPr/>
        </p:nvSpPr>
        <p:spPr bwMode="auto">
          <a:xfrm>
            <a:off x="8154484" y="5973234"/>
            <a:ext cx="2056316" cy="554334"/>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Constraint</a:t>
            </a:r>
          </a:p>
        </p:txBody>
      </p:sp>
      <p:sp>
        <p:nvSpPr>
          <p:cNvPr id="25" name="Rectangle 24">
            <a:extLst>
              <a:ext uri="{FF2B5EF4-FFF2-40B4-BE49-F238E27FC236}">
                <a16:creationId xmlns:a16="http://schemas.microsoft.com/office/drawing/2014/main" id="{AD570C38-B617-4C90-8C84-B152F0CA9637}"/>
              </a:ext>
            </a:extLst>
          </p:cNvPr>
          <p:cNvSpPr/>
          <p:nvPr/>
        </p:nvSpPr>
        <p:spPr>
          <a:xfrm>
            <a:off x="2962274" y="4614579"/>
            <a:ext cx="4733925" cy="4908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ular Callout 8">
            <a:extLst>
              <a:ext uri="{FF2B5EF4-FFF2-40B4-BE49-F238E27FC236}">
                <a16:creationId xmlns:a16="http://schemas.microsoft.com/office/drawing/2014/main" id="{5640A102-69A2-48E7-BA9C-A55E4FB8B27D}"/>
              </a:ext>
            </a:extLst>
          </p:cNvPr>
          <p:cNvSpPr/>
          <p:nvPr/>
        </p:nvSpPr>
        <p:spPr>
          <a:xfrm>
            <a:off x="9944027" y="3798044"/>
            <a:ext cx="1676545" cy="697450"/>
          </a:xfrm>
          <a:prstGeom prst="wedgeRoundRectCallout">
            <a:avLst>
              <a:gd name="adj1" fmla="val -74341"/>
              <a:gd name="adj2" fmla="val 125853"/>
              <a:gd name="adj3" fmla="val 16667"/>
            </a:avLst>
          </a:prstGeom>
          <a:solidFill>
            <a:srgbClr val="FF000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12</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31" name="Rounded Rectangular Callout 8">
            <a:extLst>
              <a:ext uri="{FF2B5EF4-FFF2-40B4-BE49-F238E27FC236}">
                <a16:creationId xmlns:a16="http://schemas.microsoft.com/office/drawing/2014/main" id="{CAE06C2A-5119-4458-8BC1-863F21389675}"/>
              </a:ext>
            </a:extLst>
          </p:cNvPr>
          <p:cNvSpPr/>
          <p:nvPr/>
        </p:nvSpPr>
        <p:spPr>
          <a:xfrm>
            <a:off x="9944027" y="3798044"/>
            <a:ext cx="1676545" cy="697450"/>
          </a:xfrm>
          <a:prstGeom prst="wedgeRoundRectCallout">
            <a:avLst>
              <a:gd name="adj1" fmla="val -74341"/>
              <a:gd name="adj2" fmla="val 125853"/>
              <a:gd name="adj3" fmla="val 16667"/>
            </a:avLst>
          </a:prstGeom>
          <a:solidFill>
            <a:srgbClr val="00B05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2</a:t>
            </a:r>
            <a:r>
              <a:rPr lang="en-US" altLang="zh-CN" sz="4400" b="1" baseline="30000" dirty="0">
                <a:solidFill>
                  <a:schemeClr val="bg1"/>
                </a:solidFill>
                <a:ea typeface="宋体" panose="02010600030101010101" pitchFamily="2" charset="-122"/>
                <a:sym typeface="Arial" panose="020B0604020202020204" pitchFamily="34" charset="0"/>
              </a:rPr>
              <a:t>12</a:t>
            </a:r>
            <a:endParaRPr lang="en-US" altLang="zh-CN" sz="4400" b="1" dirty="0">
              <a:solidFill>
                <a:schemeClr val="bg1"/>
              </a:solidFill>
              <a:ea typeface="宋体" panose="02010600030101010101" pitchFamily="2" charset="-122"/>
              <a:sym typeface="Arial" panose="020B0604020202020204" pitchFamily="34" charset="0"/>
            </a:endParaRPr>
          </a:p>
        </p:txBody>
      </p:sp>
      <p:pic>
        <p:nvPicPr>
          <p:cNvPr id="32" name="Picture 2" descr="Image result for emoji faces">
            <a:extLst>
              <a:ext uri="{FF2B5EF4-FFF2-40B4-BE49-F238E27FC236}">
                <a16:creationId xmlns:a16="http://schemas.microsoft.com/office/drawing/2014/main" id="{782F6949-C709-43C5-92E2-365B7625ED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0" y="5311146"/>
            <a:ext cx="807710" cy="8077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9BAEDF9-F57D-4A4C-B3A3-138338F3CAF6}"/>
              </a:ext>
            </a:extLst>
          </p:cNvPr>
          <p:cNvCxnSpPr/>
          <p:nvPr/>
        </p:nvCxnSpPr>
        <p:spPr>
          <a:xfrm flipV="1">
            <a:off x="3048000" y="4614579"/>
            <a:ext cx="4648199" cy="4908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E49FAE-F5E3-4345-AAA7-60F48C8058A4}"/>
              </a:ext>
            </a:extLst>
          </p:cNvPr>
          <p:cNvCxnSpPr>
            <a:cxnSpLocks/>
          </p:cNvCxnSpPr>
          <p:nvPr/>
        </p:nvCxnSpPr>
        <p:spPr>
          <a:xfrm>
            <a:off x="2962274" y="4614579"/>
            <a:ext cx="4733925" cy="4908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9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fade">
                                      <p:cBhvr>
                                        <p:cTn id="19" dur="500"/>
                                        <p:tgtEl>
                                          <p:spTgt spid="1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endParaRPr lang="en-US" dirty="0"/>
          </a:p>
          <a:p>
            <a:pPr marL="0" indent="0">
              <a:buNone/>
            </a:pPr>
            <a:endParaRPr lang="en-US" dirty="0"/>
          </a:p>
          <a:p>
            <a:pPr marL="0" indent="0">
              <a:buNone/>
            </a:pPr>
            <a:r>
              <a:rPr lang="en-US" dirty="0"/>
              <a:t>                              Constraint:                     ,</a:t>
            </a:r>
          </a:p>
          <a:p>
            <a:pPr marL="0" indent="0">
              <a:buNone/>
            </a:pPr>
            <a:r>
              <a:rPr lang="en-US" dirty="0"/>
              <a:t>                                                                       ,</a:t>
            </a:r>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nvGraphicFramePr>
        <p:xfrm>
          <a:off x="4229100" y="1833563"/>
          <a:ext cx="2514600" cy="520700"/>
        </p:xfrm>
        <a:graphic>
          <a:graphicData uri="http://schemas.openxmlformats.org/presentationml/2006/ole">
            <mc:AlternateContent xmlns:mc="http://schemas.openxmlformats.org/markup-compatibility/2006">
              <mc:Choice xmlns:v="urn:schemas-microsoft-com:vml" Requires="v">
                <p:oleObj spid="_x0000_s72398" name="Equation" r:id="rId4" imgW="2514600" imgH="520560" progId="Equation.DSMT4">
                  <p:embed/>
                </p:oleObj>
              </mc:Choice>
              <mc:Fallback>
                <p:oleObj name="Equation" r:id="rId4" imgW="2514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4229100" y="1833563"/>
                        <a:ext cx="2514600" cy="5207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5367BAC-EC49-4D4D-83A9-72D89CFC0E4B}"/>
              </a:ext>
            </a:extLst>
          </p:cNvPr>
          <p:cNvGraphicFramePr>
            <a:graphicFrameLocks noChangeAspect="1"/>
          </p:cNvGraphicFramePr>
          <p:nvPr>
            <p:extLst>
              <p:ext uri="{D42A27DB-BD31-4B8C-83A1-F6EECF244321}">
                <p14:modId xmlns:p14="http://schemas.microsoft.com/office/powerpoint/2010/main" val="749119386"/>
              </p:ext>
            </p:extLst>
          </p:nvPr>
        </p:nvGraphicFramePr>
        <p:xfrm>
          <a:off x="4419600" y="3162552"/>
          <a:ext cx="1257300" cy="520700"/>
        </p:xfrm>
        <a:graphic>
          <a:graphicData uri="http://schemas.openxmlformats.org/presentationml/2006/ole">
            <mc:AlternateContent xmlns:mc="http://schemas.openxmlformats.org/markup-compatibility/2006">
              <mc:Choice xmlns:v="urn:schemas-microsoft-com:vml" Requires="v">
                <p:oleObj spid="_x0000_s72399" name="Equation" r:id="rId6" imgW="1257120" imgH="520560" progId="Equation.DSMT4">
                  <p:embed/>
                </p:oleObj>
              </mc:Choice>
              <mc:Fallback>
                <p:oleObj name="Equation" r:id="rId6" imgW="1257120" imgH="520560" progId="Equation.DSMT4">
                  <p:embed/>
                  <p:pic>
                    <p:nvPicPr>
                      <p:cNvPr id="0" name=""/>
                      <p:cNvPicPr/>
                      <p:nvPr/>
                    </p:nvPicPr>
                    <p:blipFill>
                      <a:blip r:embed="rId7"/>
                      <a:stretch>
                        <a:fillRect/>
                      </a:stretch>
                    </p:blipFill>
                    <p:spPr>
                      <a:xfrm>
                        <a:off x="4419600" y="3162552"/>
                        <a:ext cx="1257300" cy="520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425883D-D3B9-4C19-B6E2-CFDD424B97DE}"/>
              </a:ext>
            </a:extLst>
          </p:cNvPr>
          <p:cNvGraphicFramePr>
            <a:graphicFrameLocks noChangeAspect="1"/>
          </p:cNvGraphicFramePr>
          <p:nvPr>
            <p:extLst>
              <p:ext uri="{D42A27DB-BD31-4B8C-83A1-F6EECF244321}">
                <p14:modId xmlns:p14="http://schemas.microsoft.com/office/powerpoint/2010/main" val="3896341785"/>
              </p:ext>
            </p:extLst>
          </p:nvPr>
        </p:nvGraphicFramePr>
        <p:xfrm>
          <a:off x="6248400" y="3044827"/>
          <a:ext cx="1562100" cy="622300"/>
        </p:xfrm>
        <a:graphic>
          <a:graphicData uri="http://schemas.openxmlformats.org/presentationml/2006/ole">
            <mc:AlternateContent xmlns:mc="http://schemas.openxmlformats.org/markup-compatibility/2006">
              <mc:Choice xmlns:v="urn:schemas-microsoft-com:vml" Requires="v">
                <p:oleObj spid="_x0000_s72400" name="Equation" r:id="rId8" imgW="1562040" imgH="622080" progId="Equation.DSMT4">
                  <p:embed/>
                </p:oleObj>
              </mc:Choice>
              <mc:Fallback>
                <p:oleObj name="Equation" r:id="rId8" imgW="1562040" imgH="622080" progId="Equation.DSMT4">
                  <p:embed/>
                  <p:pic>
                    <p:nvPicPr>
                      <p:cNvPr id="0" name=""/>
                      <p:cNvPicPr/>
                      <p:nvPr/>
                    </p:nvPicPr>
                    <p:blipFill>
                      <a:blip r:embed="rId9"/>
                      <a:stretch>
                        <a:fillRect/>
                      </a:stretch>
                    </p:blipFill>
                    <p:spPr>
                      <a:xfrm>
                        <a:off x="6248400" y="3044827"/>
                        <a:ext cx="1562100" cy="6223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14CCA9A-E644-44ED-A845-7AE321B52B8E}"/>
              </a:ext>
            </a:extLst>
          </p:cNvPr>
          <p:cNvGraphicFramePr>
            <a:graphicFrameLocks noChangeAspect="1"/>
          </p:cNvGraphicFramePr>
          <p:nvPr>
            <p:extLst>
              <p:ext uri="{D42A27DB-BD31-4B8C-83A1-F6EECF244321}">
                <p14:modId xmlns:p14="http://schemas.microsoft.com/office/powerpoint/2010/main" val="965066679"/>
              </p:ext>
            </p:extLst>
          </p:nvPr>
        </p:nvGraphicFramePr>
        <p:xfrm>
          <a:off x="4419600" y="3683252"/>
          <a:ext cx="1358900" cy="520700"/>
        </p:xfrm>
        <a:graphic>
          <a:graphicData uri="http://schemas.openxmlformats.org/presentationml/2006/ole">
            <mc:AlternateContent xmlns:mc="http://schemas.openxmlformats.org/markup-compatibility/2006">
              <mc:Choice xmlns:v="urn:schemas-microsoft-com:vml" Requires="v">
                <p:oleObj spid="_x0000_s72401" name="Equation" r:id="rId10" imgW="1358640" imgH="520560" progId="Equation.DSMT4">
                  <p:embed/>
                </p:oleObj>
              </mc:Choice>
              <mc:Fallback>
                <p:oleObj name="Equation" r:id="rId10" imgW="1358640" imgH="520560" progId="Equation.DSMT4">
                  <p:embed/>
                  <p:pic>
                    <p:nvPicPr>
                      <p:cNvPr id="0" name=""/>
                      <p:cNvPicPr/>
                      <p:nvPr/>
                    </p:nvPicPr>
                    <p:blipFill>
                      <a:blip r:embed="rId11"/>
                      <a:stretch>
                        <a:fillRect/>
                      </a:stretch>
                    </p:blipFill>
                    <p:spPr>
                      <a:xfrm>
                        <a:off x="4419600" y="3683252"/>
                        <a:ext cx="1358900" cy="520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6892868-C3DF-41CC-95DF-DF029B5D3AA9}"/>
              </a:ext>
            </a:extLst>
          </p:cNvPr>
          <p:cNvGraphicFramePr>
            <a:graphicFrameLocks noChangeAspect="1"/>
          </p:cNvGraphicFramePr>
          <p:nvPr>
            <p:extLst>
              <p:ext uri="{D42A27DB-BD31-4B8C-83A1-F6EECF244321}">
                <p14:modId xmlns:p14="http://schemas.microsoft.com/office/powerpoint/2010/main" val="1184757523"/>
              </p:ext>
            </p:extLst>
          </p:nvPr>
        </p:nvGraphicFramePr>
        <p:xfrm>
          <a:off x="6248400" y="3632452"/>
          <a:ext cx="1600200" cy="622300"/>
        </p:xfrm>
        <a:graphic>
          <a:graphicData uri="http://schemas.openxmlformats.org/presentationml/2006/ole">
            <mc:AlternateContent xmlns:mc="http://schemas.openxmlformats.org/markup-compatibility/2006">
              <mc:Choice xmlns:v="urn:schemas-microsoft-com:vml" Requires="v">
                <p:oleObj spid="_x0000_s72402" name="Equation" r:id="rId12" imgW="1600200" imgH="622080" progId="Equation.DSMT4">
                  <p:embed/>
                </p:oleObj>
              </mc:Choice>
              <mc:Fallback>
                <p:oleObj name="Equation" r:id="rId12" imgW="1600200" imgH="622080" progId="Equation.DSMT4">
                  <p:embed/>
                  <p:pic>
                    <p:nvPicPr>
                      <p:cNvPr id="0" name=""/>
                      <p:cNvPicPr/>
                      <p:nvPr/>
                    </p:nvPicPr>
                    <p:blipFill>
                      <a:blip r:embed="rId13"/>
                      <a:stretch>
                        <a:fillRect/>
                      </a:stretch>
                    </p:blipFill>
                    <p:spPr>
                      <a:xfrm>
                        <a:off x="6248400" y="3632452"/>
                        <a:ext cx="1600200" cy="622300"/>
                      </a:xfrm>
                      <a:prstGeom prst="rect">
                        <a:avLst/>
                      </a:prstGeom>
                    </p:spPr>
                  </p:pic>
                </p:oleObj>
              </mc:Fallback>
            </mc:AlternateContent>
          </a:graphicData>
        </a:graphic>
      </p:graphicFrame>
      <p:sp>
        <p:nvSpPr>
          <p:cNvPr id="21" name="Rounded Rectangular Callout 8">
            <a:extLst>
              <a:ext uri="{FF2B5EF4-FFF2-40B4-BE49-F238E27FC236}">
                <a16:creationId xmlns:a16="http://schemas.microsoft.com/office/drawing/2014/main" id="{6B89D9C2-56F4-4AFE-9A0D-A5ADE39A1B3F}"/>
              </a:ext>
            </a:extLst>
          </p:cNvPr>
          <p:cNvSpPr/>
          <p:nvPr/>
        </p:nvSpPr>
        <p:spPr>
          <a:xfrm>
            <a:off x="4724400" y="2390506"/>
            <a:ext cx="7391400" cy="697181"/>
          </a:xfrm>
          <a:prstGeom prst="wedgeRoundRectCallout">
            <a:avLst>
              <a:gd name="adj1" fmla="val -38863"/>
              <a:gd name="adj2" fmla="val 80785"/>
              <a:gd name="adj3" fmla="val 16667"/>
            </a:avLst>
          </a:prstGeom>
          <a:solidFill>
            <a:srgbClr val="00B050"/>
          </a:solidFill>
          <a:ln w="12700" cmpd="sng">
            <a:solidFill>
              <a:schemeClr val="bg1"/>
            </a:solidFill>
            <a:round/>
            <a:headEnd/>
            <a:tailEnd/>
          </a:ln>
          <a:effectLst/>
        </p:spPr>
        <p:txBody>
          <a:bodyPr anchor="ctr"/>
          <a:lstStyle/>
          <a:p>
            <a:pPr algn="ctr"/>
            <a:r>
              <a:rPr lang="en-US" altLang="zh-CN" sz="2800" b="1" dirty="0">
                <a:solidFill>
                  <a:schemeClr val="bg1"/>
                </a:solidFill>
                <a:ea typeface="宋体" panose="02010600030101010101" pitchFamily="2" charset="-122"/>
                <a:sym typeface="Arial" panose="020B0604020202020204" pitchFamily="34" charset="0"/>
              </a:rPr>
              <a:t>A set containing all RTS from device 1</a:t>
            </a:r>
          </a:p>
        </p:txBody>
      </p:sp>
    </p:spTree>
    <p:extLst>
      <p:ext uri="{BB962C8B-B14F-4D97-AF65-F5344CB8AC3E}">
        <p14:creationId xmlns:p14="http://schemas.microsoft.com/office/powerpoint/2010/main" val="39669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endParaRPr lang="en-US" dirty="0"/>
          </a:p>
          <a:p>
            <a:r>
              <a:rPr lang="en-US" dirty="0"/>
              <a:t>Matrix Form</a:t>
            </a:r>
          </a:p>
          <a:p>
            <a:endParaRPr lang="en-US" dirty="0"/>
          </a:p>
          <a:p>
            <a:pPr marL="0" indent="0">
              <a:buNone/>
            </a:pPr>
            <a:endParaRPr lang="en-US" dirty="0"/>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extLst>
              <p:ext uri="{D42A27DB-BD31-4B8C-83A1-F6EECF244321}">
                <p14:modId xmlns:p14="http://schemas.microsoft.com/office/powerpoint/2010/main" val="2468906666"/>
              </p:ext>
            </p:extLst>
          </p:nvPr>
        </p:nvGraphicFramePr>
        <p:xfrm>
          <a:off x="838200" y="1828800"/>
          <a:ext cx="2514600" cy="520700"/>
        </p:xfrm>
        <a:graphic>
          <a:graphicData uri="http://schemas.openxmlformats.org/presentationml/2006/ole">
            <mc:AlternateContent xmlns:mc="http://schemas.openxmlformats.org/markup-compatibility/2006">
              <mc:Choice xmlns:v="urn:schemas-microsoft-com:vml" Requires="v">
                <p:oleObj spid="_x0000_s86224" name="Equation" r:id="rId4" imgW="2514600" imgH="520560" progId="Equation.DSMT4">
                  <p:embed/>
                </p:oleObj>
              </mc:Choice>
              <mc:Fallback>
                <p:oleObj name="Equation" r:id="rId4" imgW="2514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838200" y="1828800"/>
                        <a:ext cx="2514600" cy="520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2CE1069-351D-47EE-8687-B0B48A2412F0}"/>
              </a:ext>
            </a:extLst>
          </p:cNvPr>
          <p:cNvGraphicFramePr>
            <a:graphicFrameLocks noChangeAspect="1"/>
          </p:cNvGraphicFramePr>
          <p:nvPr>
            <p:extLst>
              <p:ext uri="{D42A27DB-BD31-4B8C-83A1-F6EECF244321}">
                <p14:modId xmlns:p14="http://schemas.microsoft.com/office/powerpoint/2010/main" val="430772458"/>
              </p:ext>
            </p:extLst>
          </p:nvPr>
        </p:nvGraphicFramePr>
        <p:xfrm>
          <a:off x="4521462" y="1810547"/>
          <a:ext cx="1257300" cy="520700"/>
        </p:xfrm>
        <a:graphic>
          <a:graphicData uri="http://schemas.openxmlformats.org/presentationml/2006/ole">
            <mc:AlternateContent xmlns:mc="http://schemas.openxmlformats.org/markup-compatibility/2006">
              <mc:Choice xmlns:v="urn:schemas-microsoft-com:vml" Requires="v">
                <p:oleObj spid="_x0000_s86225" name="Equation" r:id="rId6" imgW="1257120" imgH="520560" progId="Equation.DSMT4">
                  <p:embed/>
                </p:oleObj>
              </mc:Choice>
              <mc:Fallback>
                <p:oleObj name="Equation" r:id="rId6" imgW="1257120" imgH="520560" progId="Equation.DSMT4">
                  <p:embed/>
                  <p:pic>
                    <p:nvPicPr>
                      <p:cNvPr id="14" name="Object 13">
                        <a:extLst>
                          <a:ext uri="{FF2B5EF4-FFF2-40B4-BE49-F238E27FC236}">
                            <a16:creationId xmlns:a16="http://schemas.microsoft.com/office/drawing/2014/main" id="{D2CE1069-351D-47EE-8687-B0B48A2412F0}"/>
                          </a:ext>
                        </a:extLst>
                      </p:cNvPr>
                      <p:cNvPicPr/>
                      <p:nvPr/>
                    </p:nvPicPr>
                    <p:blipFill>
                      <a:blip r:embed="rId7"/>
                      <a:stretch>
                        <a:fillRect/>
                      </a:stretch>
                    </p:blipFill>
                    <p:spPr>
                      <a:xfrm>
                        <a:off x="4521462" y="1810547"/>
                        <a:ext cx="1257300" cy="5207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2CA882-F333-4D6E-99BF-6158D4ADC8C0}"/>
              </a:ext>
            </a:extLst>
          </p:cNvPr>
          <p:cNvGraphicFramePr>
            <a:graphicFrameLocks noChangeAspect="1"/>
          </p:cNvGraphicFramePr>
          <p:nvPr>
            <p:extLst>
              <p:ext uri="{D42A27DB-BD31-4B8C-83A1-F6EECF244321}">
                <p14:modId xmlns:p14="http://schemas.microsoft.com/office/powerpoint/2010/main" val="1235724762"/>
              </p:ext>
            </p:extLst>
          </p:nvPr>
        </p:nvGraphicFramePr>
        <p:xfrm>
          <a:off x="6629400" y="1806934"/>
          <a:ext cx="1358900" cy="520700"/>
        </p:xfrm>
        <a:graphic>
          <a:graphicData uri="http://schemas.openxmlformats.org/presentationml/2006/ole">
            <mc:AlternateContent xmlns:mc="http://schemas.openxmlformats.org/markup-compatibility/2006">
              <mc:Choice xmlns:v="urn:schemas-microsoft-com:vml" Requires="v">
                <p:oleObj spid="_x0000_s86226" name="Equation" r:id="rId8" imgW="1358640" imgH="520560" progId="Equation.DSMT4">
                  <p:embed/>
                </p:oleObj>
              </mc:Choice>
              <mc:Fallback>
                <p:oleObj name="Equation" r:id="rId8" imgW="1358640" imgH="520560" progId="Equation.DSMT4">
                  <p:embed/>
                  <p:pic>
                    <p:nvPicPr>
                      <p:cNvPr id="16" name="Object 15">
                        <a:extLst>
                          <a:ext uri="{FF2B5EF4-FFF2-40B4-BE49-F238E27FC236}">
                            <a16:creationId xmlns:a16="http://schemas.microsoft.com/office/drawing/2014/main" id="{1E2CA882-F333-4D6E-99BF-6158D4ADC8C0}"/>
                          </a:ext>
                        </a:extLst>
                      </p:cNvPr>
                      <p:cNvPicPr/>
                      <p:nvPr/>
                    </p:nvPicPr>
                    <p:blipFill>
                      <a:blip r:embed="rId9"/>
                      <a:stretch>
                        <a:fillRect/>
                      </a:stretch>
                    </p:blipFill>
                    <p:spPr>
                      <a:xfrm>
                        <a:off x="6629400" y="1806934"/>
                        <a:ext cx="1358900" cy="5207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1F5B054-8907-45AF-B3A1-3C51F9583BF0}"/>
              </a:ext>
            </a:extLst>
          </p:cNvPr>
          <p:cNvSpPr txBox="1"/>
          <p:nvPr/>
        </p:nvSpPr>
        <p:spPr>
          <a:xfrm>
            <a:off x="3315495" y="1825721"/>
            <a:ext cx="1358900" cy="523220"/>
          </a:xfrm>
          <a:prstGeom prst="rect">
            <a:avLst/>
          </a:prstGeom>
          <a:noFill/>
        </p:spPr>
        <p:txBody>
          <a:bodyPr wrap="square" rtlCol="0">
            <a:spAutoFit/>
          </a:bodyPr>
          <a:lstStyle/>
          <a:p>
            <a:r>
              <a:rPr lang="en-US" sz="2800" dirty="0">
                <a:latin typeface="+mn-lt"/>
                <a:ea typeface="+mn-ea"/>
              </a:rPr>
              <a:t>where,</a:t>
            </a:r>
          </a:p>
        </p:txBody>
      </p:sp>
      <p:sp>
        <p:nvSpPr>
          <p:cNvPr id="20" name="TextBox 19">
            <a:extLst>
              <a:ext uri="{FF2B5EF4-FFF2-40B4-BE49-F238E27FC236}">
                <a16:creationId xmlns:a16="http://schemas.microsoft.com/office/drawing/2014/main" id="{51839A2B-0659-41DE-994E-9E39BE3A6BD7}"/>
              </a:ext>
            </a:extLst>
          </p:cNvPr>
          <p:cNvSpPr txBox="1"/>
          <p:nvPr/>
        </p:nvSpPr>
        <p:spPr>
          <a:xfrm>
            <a:off x="5820570" y="1774707"/>
            <a:ext cx="1358900" cy="523220"/>
          </a:xfrm>
          <a:prstGeom prst="rect">
            <a:avLst/>
          </a:prstGeom>
          <a:noFill/>
        </p:spPr>
        <p:txBody>
          <a:bodyPr wrap="square" rtlCol="0">
            <a:spAutoFit/>
          </a:bodyPr>
          <a:lstStyle/>
          <a:p>
            <a:r>
              <a:rPr lang="en-US" sz="2800" dirty="0">
                <a:latin typeface="+mn-lt"/>
                <a:ea typeface="+mn-ea"/>
              </a:rPr>
              <a:t>and</a:t>
            </a:r>
          </a:p>
        </p:txBody>
      </p:sp>
      <p:graphicFrame>
        <p:nvGraphicFramePr>
          <p:cNvPr id="7" name="Object 6">
            <a:extLst>
              <a:ext uri="{FF2B5EF4-FFF2-40B4-BE49-F238E27FC236}">
                <a16:creationId xmlns:a16="http://schemas.microsoft.com/office/drawing/2014/main" id="{E4C51B8C-CDF9-414A-B8ED-7BEF361441C9}"/>
              </a:ext>
            </a:extLst>
          </p:cNvPr>
          <p:cNvGraphicFramePr>
            <a:graphicFrameLocks noChangeAspect="1"/>
          </p:cNvGraphicFramePr>
          <p:nvPr>
            <p:extLst>
              <p:ext uri="{D42A27DB-BD31-4B8C-83A1-F6EECF244321}">
                <p14:modId xmlns:p14="http://schemas.microsoft.com/office/powerpoint/2010/main" val="1032746300"/>
              </p:ext>
            </p:extLst>
          </p:nvPr>
        </p:nvGraphicFramePr>
        <p:xfrm>
          <a:off x="2743200" y="2627313"/>
          <a:ext cx="4813300" cy="3911600"/>
        </p:xfrm>
        <a:graphic>
          <a:graphicData uri="http://schemas.openxmlformats.org/presentationml/2006/ole">
            <mc:AlternateContent xmlns:mc="http://schemas.openxmlformats.org/markup-compatibility/2006">
              <mc:Choice xmlns:v="urn:schemas-microsoft-com:vml" Requires="v">
                <p:oleObj spid="_x0000_s86227" name="Equation" r:id="rId10" imgW="4813200" imgH="3911400" progId="Equation.DSMT4">
                  <p:embed/>
                </p:oleObj>
              </mc:Choice>
              <mc:Fallback>
                <p:oleObj name="Equation" r:id="rId10" imgW="4813200" imgH="3911400" progId="Equation.DSMT4">
                  <p:embed/>
                  <p:pic>
                    <p:nvPicPr>
                      <p:cNvPr id="7" name="Object 6">
                        <a:extLst>
                          <a:ext uri="{FF2B5EF4-FFF2-40B4-BE49-F238E27FC236}">
                            <a16:creationId xmlns:a16="http://schemas.microsoft.com/office/drawing/2014/main" id="{E4C51B8C-CDF9-414A-B8ED-7BEF361441C9}"/>
                          </a:ext>
                        </a:extLst>
                      </p:cNvPr>
                      <p:cNvPicPr/>
                      <p:nvPr/>
                    </p:nvPicPr>
                    <p:blipFill>
                      <a:blip r:embed="rId11"/>
                      <a:stretch>
                        <a:fillRect/>
                      </a:stretch>
                    </p:blipFill>
                    <p:spPr>
                      <a:xfrm>
                        <a:off x="2743200" y="2627313"/>
                        <a:ext cx="4813300" cy="3911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2B77AB4-1944-4949-90E1-B1D648D3C09D}"/>
              </a:ext>
            </a:extLst>
          </p:cNvPr>
          <p:cNvGraphicFramePr>
            <a:graphicFrameLocks noChangeAspect="1"/>
          </p:cNvGraphicFramePr>
          <p:nvPr>
            <p:extLst>
              <p:ext uri="{D42A27DB-BD31-4B8C-83A1-F6EECF244321}">
                <p14:modId xmlns:p14="http://schemas.microsoft.com/office/powerpoint/2010/main" val="402571340"/>
              </p:ext>
            </p:extLst>
          </p:nvPr>
        </p:nvGraphicFramePr>
        <p:xfrm>
          <a:off x="5312965" y="1809191"/>
          <a:ext cx="469900" cy="520700"/>
        </p:xfrm>
        <a:graphic>
          <a:graphicData uri="http://schemas.openxmlformats.org/presentationml/2006/ole">
            <mc:AlternateContent xmlns:mc="http://schemas.openxmlformats.org/markup-compatibility/2006">
              <mc:Choice xmlns:v="urn:schemas-microsoft-com:vml" Requires="v">
                <p:oleObj spid="_x0000_s86228" name="Equation" r:id="rId12" imgW="469800" imgH="520560" progId="Equation.DSMT4">
                  <p:embed/>
                </p:oleObj>
              </mc:Choice>
              <mc:Fallback>
                <p:oleObj name="Equation" r:id="rId12" imgW="469800" imgH="520560" progId="Equation.DSMT4">
                  <p:embed/>
                  <p:pic>
                    <p:nvPicPr>
                      <p:cNvPr id="11" name="Object 10">
                        <a:extLst>
                          <a:ext uri="{FF2B5EF4-FFF2-40B4-BE49-F238E27FC236}">
                            <a16:creationId xmlns:a16="http://schemas.microsoft.com/office/drawing/2014/main" id="{C2B77AB4-1944-4949-90E1-B1D648D3C09D}"/>
                          </a:ext>
                        </a:extLst>
                      </p:cNvPr>
                      <p:cNvPicPr/>
                      <p:nvPr/>
                    </p:nvPicPr>
                    <p:blipFill>
                      <a:blip r:embed="rId13"/>
                      <a:stretch>
                        <a:fillRect/>
                      </a:stretch>
                    </p:blipFill>
                    <p:spPr>
                      <a:xfrm>
                        <a:off x="5312965" y="1809191"/>
                        <a:ext cx="469900" cy="520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8EC55FD-B7E4-4123-9B81-64630790D911}"/>
              </a:ext>
            </a:extLst>
          </p:cNvPr>
          <p:cNvGraphicFramePr>
            <a:graphicFrameLocks noChangeAspect="1"/>
          </p:cNvGraphicFramePr>
          <p:nvPr>
            <p:extLst>
              <p:ext uri="{D42A27DB-BD31-4B8C-83A1-F6EECF244321}">
                <p14:modId xmlns:p14="http://schemas.microsoft.com/office/powerpoint/2010/main" val="31670488"/>
              </p:ext>
            </p:extLst>
          </p:nvPr>
        </p:nvGraphicFramePr>
        <p:xfrm>
          <a:off x="7483342" y="1806934"/>
          <a:ext cx="520700" cy="520700"/>
        </p:xfrm>
        <a:graphic>
          <a:graphicData uri="http://schemas.openxmlformats.org/presentationml/2006/ole">
            <mc:AlternateContent xmlns:mc="http://schemas.openxmlformats.org/markup-compatibility/2006">
              <mc:Choice xmlns:v="urn:schemas-microsoft-com:vml" Requires="v">
                <p:oleObj spid="_x0000_s86229" name="Equation" r:id="rId14" imgW="520560" imgH="520560" progId="Equation.DSMT4">
                  <p:embed/>
                </p:oleObj>
              </mc:Choice>
              <mc:Fallback>
                <p:oleObj name="Equation" r:id="rId14" imgW="520560" imgH="520560" progId="Equation.DSMT4">
                  <p:embed/>
                  <p:pic>
                    <p:nvPicPr>
                      <p:cNvPr id="12" name="Object 11">
                        <a:extLst>
                          <a:ext uri="{FF2B5EF4-FFF2-40B4-BE49-F238E27FC236}">
                            <a16:creationId xmlns:a16="http://schemas.microsoft.com/office/drawing/2014/main" id="{E8EC55FD-B7E4-4123-9B81-64630790D911}"/>
                          </a:ext>
                        </a:extLst>
                      </p:cNvPr>
                      <p:cNvPicPr/>
                      <p:nvPr/>
                    </p:nvPicPr>
                    <p:blipFill>
                      <a:blip r:embed="rId15"/>
                      <a:stretch>
                        <a:fillRect/>
                      </a:stretch>
                    </p:blipFill>
                    <p:spPr>
                      <a:xfrm>
                        <a:off x="7483342" y="1806934"/>
                        <a:ext cx="520700" cy="5207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BCECC3D-E97F-41E6-AF02-A39E9362268D}"/>
              </a:ext>
            </a:extLst>
          </p:cNvPr>
          <p:cNvGraphicFramePr>
            <a:graphicFrameLocks noChangeAspect="1"/>
          </p:cNvGraphicFramePr>
          <p:nvPr>
            <p:extLst>
              <p:ext uri="{D42A27DB-BD31-4B8C-83A1-F6EECF244321}">
                <p14:modId xmlns:p14="http://schemas.microsoft.com/office/powerpoint/2010/main" val="2686013580"/>
              </p:ext>
            </p:extLst>
          </p:nvPr>
        </p:nvGraphicFramePr>
        <p:xfrm>
          <a:off x="1537098" y="1825721"/>
          <a:ext cx="317500" cy="520700"/>
        </p:xfrm>
        <a:graphic>
          <a:graphicData uri="http://schemas.openxmlformats.org/presentationml/2006/ole">
            <mc:AlternateContent xmlns:mc="http://schemas.openxmlformats.org/markup-compatibility/2006">
              <mc:Choice xmlns:v="urn:schemas-microsoft-com:vml" Requires="v">
                <p:oleObj spid="_x0000_s86230" name="Equation" r:id="rId16" imgW="317160" imgH="520560" progId="Equation.DSMT4">
                  <p:embed/>
                </p:oleObj>
              </mc:Choice>
              <mc:Fallback>
                <p:oleObj name="Equation" r:id="rId16" imgW="317160" imgH="520560" progId="Equation.DSMT4">
                  <p:embed/>
                  <p:pic>
                    <p:nvPicPr>
                      <p:cNvPr id="8" name="Object 7">
                        <a:extLst>
                          <a:ext uri="{FF2B5EF4-FFF2-40B4-BE49-F238E27FC236}">
                            <a16:creationId xmlns:a16="http://schemas.microsoft.com/office/drawing/2014/main" id="{FD7463BB-E35A-479F-843E-8436AAB677C3}"/>
                          </a:ext>
                        </a:extLst>
                      </p:cNvPr>
                      <p:cNvPicPr/>
                      <p:nvPr/>
                    </p:nvPicPr>
                    <p:blipFill>
                      <a:blip r:embed="rId17"/>
                      <a:stretch>
                        <a:fillRect/>
                      </a:stretch>
                    </p:blipFill>
                    <p:spPr>
                      <a:xfrm>
                        <a:off x="1537098" y="1825721"/>
                        <a:ext cx="317500" cy="520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96478D8-D983-43F7-A024-DC8874C7F2A7}"/>
              </a:ext>
            </a:extLst>
          </p:cNvPr>
          <p:cNvGraphicFramePr>
            <a:graphicFrameLocks noChangeAspect="1"/>
          </p:cNvGraphicFramePr>
          <p:nvPr>
            <p:extLst>
              <p:ext uri="{D42A27DB-BD31-4B8C-83A1-F6EECF244321}">
                <p14:modId xmlns:p14="http://schemas.microsoft.com/office/powerpoint/2010/main" val="722687377"/>
              </p:ext>
            </p:extLst>
          </p:nvPr>
        </p:nvGraphicFramePr>
        <p:xfrm>
          <a:off x="2577836" y="1825721"/>
          <a:ext cx="368300" cy="520700"/>
        </p:xfrm>
        <a:graphic>
          <a:graphicData uri="http://schemas.openxmlformats.org/presentationml/2006/ole">
            <mc:AlternateContent xmlns:mc="http://schemas.openxmlformats.org/markup-compatibility/2006">
              <mc:Choice xmlns:v="urn:schemas-microsoft-com:vml" Requires="v">
                <p:oleObj spid="_x0000_s86231" name="Equation" r:id="rId18" imgW="368280" imgH="520560" progId="Equation.DSMT4">
                  <p:embed/>
                </p:oleObj>
              </mc:Choice>
              <mc:Fallback>
                <p:oleObj name="Equation" r:id="rId18" imgW="368280" imgH="520560" progId="Equation.DSMT4">
                  <p:embed/>
                  <p:pic>
                    <p:nvPicPr>
                      <p:cNvPr id="0" name=""/>
                      <p:cNvPicPr/>
                      <p:nvPr/>
                    </p:nvPicPr>
                    <p:blipFill>
                      <a:blip r:embed="rId19"/>
                      <a:stretch>
                        <a:fillRect/>
                      </a:stretch>
                    </p:blipFill>
                    <p:spPr>
                      <a:xfrm>
                        <a:off x="2577836" y="1825721"/>
                        <a:ext cx="368300" cy="5207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1BD7A82-4E79-47DE-9A0A-125EB5F5E299}"/>
              </a:ext>
            </a:extLst>
          </p:cNvPr>
          <p:cNvGraphicFramePr>
            <a:graphicFrameLocks noChangeAspect="1"/>
          </p:cNvGraphicFramePr>
          <p:nvPr>
            <p:extLst>
              <p:ext uri="{D42A27DB-BD31-4B8C-83A1-F6EECF244321}">
                <p14:modId xmlns:p14="http://schemas.microsoft.com/office/powerpoint/2010/main" val="3397208356"/>
              </p:ext>
            </p:extLst>
          </p:nvPr>
        </p:nvGraphicFramePr>
        <p:xfrm>
          <a:off x="8678529" y="2327634"/>
          <a:ext cx="228600" cy="371475"/>
        </p:xfrm>
        <a:graphic>
          <a:graphicData uri="http://schemas.openxmlformats.org/presentationml/2006/ole">
            <mc:AlternateContent xmlns:mc="http://schemas.openxmlformats.org/markup-compatibility/2006">
              <mc:Choice xmlns:v="urn:schemas-microsoft-com:vml" Requires="v">
                <p:oleObj spid="_x0000_s86232" name="Equation" r:id="rId20" imgW="228686" imgH="371571" progId="Equation.DSMT4">
                  <p:embed/>
                </p:oleObj>
              </mc:Choice>
              <mc:Fallback>
                <p:oleObj name="Equation" r:id="rId20" imgW="228686" imgH="371571" progId="Equation.DSMT4">
                  <p:embed/>
                  <p:pic>
                    <p:nvPicPr>
                      <p:cNvPr id="0" name=""/>
                      <p:cNvPicPr/>
                      <p:nvPr/>
                    </p:nvPicPr>
                    <p:blipFill>
                      <a:blip r:embed="rId21"/>
                      <a:stretch>
                        <a:fillRect/>
                      </a:stretch>
                    </p:blipFill>
                    <p:spPr>
                      <a:xfrm>
                        <a:off x="8678529" y="2327634"/>
                        <a:ext cx="228600" cy="37147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2798389-CC8E-4145-B2FA-4B1129387062}"/>
              </a:ext>
            </a:extLst>
          </p:cNvPr>
          <p:cNvGraphicFramePr>
            <a:graphicFrameLocks noChangeAspect="1"/>
          </p:cNvGraphicFramePr>
          <p:nvPr>
            <p:extLst>
              <p:ext uri="{D42A27DB-BD31-4B8C-83A1-F6EECF244321}">
                <p14:modId xmlns:p14="http://schemas.microsoft.com/office/powerpoint/2010/main" val="403067155"/>
              </p:ext>
            </p:extLst>
          </p:nvPr>
        </p:nvGraphicFramePr>
        <p:xfrm>
          <a:off x="9229725" y="4114800"/>
          <a:ext cx="228600" cy="371475"/>
        </p:xfrm>
        <a:graphic>
          <a:graphicData uri="http://schemas.openxmlformats.org/presentationml/2006/ole">
            <mc:AlternateContent xmlns:mc="http://schemas.openxmlformats.org/markup-compatibility/2006">
              <mc:Choice xmlns:v="urn:schemas-microsoft-com:vml" Requires="v">
                <p:oleObj spid="_x0000_s86233" name="Equation" r:id="rId22" imgW="228686" imgH="371571" progId="Equation.DSMT4">
                  <p:embed/>
                </p:oleObj>
              </mc:Choice>
              <mc:Fallback>
                <p:oleObj name="Equation" r:id="rId22" imgW="228686" imgH="371571" progId="Equation.DSMT4">
                  <p:embed/>
                  <p:pic>
                    <p:nvPicPr>
                      <p:cNvPr id="0" name=""/>
                      <p:cNvPicPr/>
                      <p:nvPr/>
                    </p:nvPicPr>
                    <p:blipFill>
                      <a:blip r:embed="rId23"/>
                      <a:stretch>
                        <a:fillRect/>
                      </a:stretch>
                    </p:blipFill>
                    <p:spPr>
                      <a:xfrm>
                        <a:off x="9229725" y="4114800"/>
                        <a:ext cx="228600" cy="37147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752935C-CEF8-487E-8AFA-EF1D3A4F4A8F}"/>
              </a:ext>
            </a:extLst>
          </p:cNvPr>
          <p:cNvGraphicFramePr>
            <a:graphicFrameLocks noChangeAspect="1"/>
          </p:cNvGraphicFramePr>
          <p:nvPr>
            <p:extLst>
              <p:ext uri="{D42A27DB-BD31-4B8C-83A1-F6EECF244321}">
                <p14:modId xmlns:p14="http://schemas.microsoft.com/office/powerpoint/2010/main" val="3926917582"/>
              </p:ext>
            </p:extLst>
          </p:nvPr>
        </p:nvGraphicFramePr>
        <p:xfrm>
          <a:off x="8988422" y="3195384"/>
          <a:ext cx="228600" cy="371475"/>
        </p:xfrm>
        <a:graphic>
          <a:graphicData uri="http://schemas.openxmlformats.org/presentationml/2006/ole">
            <mc:AlternateContent xmlns:mc="http://schemas.openxmlformats.org/markup-compatibility/2006">
              <mc:Choice xmlns:v="urn:schemas-microsoft-com:vml" Requires="v">
                <p:oleObj spid="_x0000_s86234" name="Equation" r:id="rId24" imgW="228686" imgH="371571" progId="Equation.DSMT4">
                  <p:embed/>
                </p:oleObj>
              </mc:Choice>
              <mc:Fallback>
                <p:oleObj name="Equation" r:id="rId24" imgW="228686" imgH="371571" progId="Equation.DSMT4">
                  <p:embed/>
                  <p:pic>
                    <p:nvPicPr>
                      <p:cNvPr id="0" name=""/>
                      <p:cNvPicPr/>
                      <p:nvPr/>
                    </p:nvPicPr>
                    <p:blipFill>
                      <a:blip r:embed="rId25"/>
                      <a:stretch>
                        <a:fillRect/>
                      </a:stretch>
                    </p:blipFill>
                    <p:spPr>
                      <a:xfrm>
                        <a:off x="8988422" y="3195384"/>
                        <a:ext cx="228600" cy="371475"/>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E2C96EAC-DC84-41EB-8528-EC2110561103}"/>
              </a:ext>
            </a:extLst>
          </p:cNvPr>
          <p:cNvGraphicFramePr>
            <a:graphicFrameLocks noChangeAspect="1"/>
          </p:cNvGraphicFramePr>
          <p:nvPr>
            <p:extLst>
              <p:ext uri="{D42A27DB-BD31-4B8C-83A1-F6EECF244321}">
                <p14:modId xmlns:p14="http://schemas.microsoft.com/office/powerpoint/2010/main" val="2708695890"/>
              </p:ext>
            </p:extLst>
          </p:nvPr>
        </p:nvGraphicFramePr>
        <p:xfrm>
          <a:off x="8174036" y="3409697"/>
          <a:ext cx="228600" cy="371475"/>
        </p:xfrm>
        <a:graphic>
          <a:graphicData uri="http://schemas.openxmlformats.org/presentationml/2006/ole">
            <mc:AlternateContent xmlns:mc="http://schemas.openxmlformats.org/markup-compatibility/2006">
              <mc:Choice xmlns:v="urn:schemas-microsoft-com:vml" Requires="v">
                <p:oleObj spid="_x0000_s86235" name="Equation" r:id="rId26" imgW="228686" imgH="371571" progId="Equation.DSMT4">
                  <p:embed/>
                </p:oleObj>
              </mc:Choice>
              <mc:Fallback>
                <p:oleObj name="Equation" r:id="rId26" imgW="228686" imgH="371571" progId="Equation.DSMT4">
                  <p:embed/>
                  <p:pic>
                    <p:nvPicPr>
                      <p:cNvPr id="0" name=""/>
                      <p:cNvPicPr/>
                      <p:nvPr/>
                    </p:nvPicPr>
                    <p:blipFill>
                      <a:blip r:embed="rId27"/>
                      <a:stretch>
                        <a:fillRect/>
                      </a:stretch>
                    </p:blipFill>
                    <p:spPr>
                      <a:xfrm>
                        <a:off x="8174036" y="3409697"/>
                        <a:ext cx="228600" cy="37147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0C33BE74-6A02-48C9-9FA1-4AE633C68DF1}"/>
              </a:ext>
            </a:extLst>
          </p:cNvPr>
          <p:cNvGraphicFramePr>
            <a:graphicFrameLocks noChangeAspect="1"/>
          </p:cNvGraphicFramePr>
          <p:nvPr>
            <p:extLst>
              <p:ext uri="{D42A27DB-BD31-4B8C-83A1-F6EECF244321}">
                <p14:modId xmlns:p14="http://schemas.microsoft.com/office/powerpoint/2010/main" val="3032015208"/>
              </p:ext>
            </p:extLst>
          </p:nvPr>
        </p:nvGraphicFramePr>
        <p:xfrm>
          <a:off x="8364536" y="4583113"/>
          <a:ext cx="219075" cy="361950"/>
        </p:xfrm>
        <a:graphic>
          <a:graphicData uri="http://schemas.openxmlformats.org/presentationml/2006/ole">
            <mc:AlternateContent xmlns:mc="http://schemas.openxmlformats.org/markup-compatibility/2006">
              <mc:Choice xmlns:v="urn:schemas-microsoft-com:vml" Requires="v">
                <p:oleObj spid="_x0000_s86236" name="Equation" r:id="rId28" imgW="219043" imgH="361937" progId="Equation.DSMT4">
                  <p:embed/>
                </p:oleObj>
              </mc:Choice>
              <mc:Fallback>
                <p:oleObj name="Equation" r:id="rId28" imgW="219043" imgH="361937" progId="Equation.DSMT4">
                  <p:embed/>
                  <p:pic>
                    <p:nvPicPr>
                      <p:cNvPr id="0" name=""/>
                      <p:cNvPicPr/>
                      <p:nvPr/>
                    </p:nvPicPr>
                    <p:blipFill>
                      <a:blip r:embed="rId29"/>
                      <a:stretch>
                        <a:fillRect/>
                      </a:stretch>
                    </p:blipFill>
                    <p:spPr>
                      <a:xfrm>
                        <a:off x="8364536" y="4583113"/>
                        <a:ext cx="219075" cy="3619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CA3C9C11-45F1-47F2-B73B-21008A3A6702}"/>
              </a:ext>
            </a:extLst>
          </p:cNvPr>
          <p:cNvGraphicFramePr>
            <a:graphicFrameLocks noChangeAspect="1"/>
          </p:cNvGraphicFramePr>
          <p:nvPr>
            <p:extLst>
              <p:ext uri="{D42A27DB-BD31-4B8C-83A1-F6EECF244321}">
                <p14:modId xmlns:p14="http://schemas.microsoft.com/office/powerpoint/2010/main" val="3320665396"/>
              </p:ext>
            </p:extLst>
          </p:nvPr>
        </p:nvGraphicFramePr>
        <p:xfrm>
          <a:off x="9997280" y="4945063"/>
          <a:ext cx="209550" cy="352425"/>
        </p:xfrm>
        <a:graphic>
          <a:graphicData uri="http://schemas.openxmlformats.org/presentationml/2006/ole">
            <mc:AlternateContent xmlns:mc="http://schemas.openxmlformats.org/markup-compatibility/2006">
              <mc:Choice xmlns:v="urn:schemas-microsoft-com:vml" Requires="v">
                <p:oleObj spid="_x0000_s86237" name="Equation" r:id="rId30" imgW="209399" imgH="352304" progId="Equation.DSMT4">
                  <p:embed/>
                </p:oleObj>
              </mc:Choice>
              <mc:Fallback>
                <p:oleObj name="Equation" r:id="rId30" imgW="209399" imgH="352304" progId="Equation.DSMT4">
                  <p:embed/>
                  <p:pic>
                    <p:nvPicPr>
                      <p:cNvPr id="0" name=""/>
                      <p:cNvPicPr/>
                      <p:nvPr/>
                    </p:nvPicPr>
                    <p:blipFill>
                      <a:blip r:embed="rId31"/>
                      <a:stretch>
                        <a:fillRect/>
                      </a:stretch>
                    </p:blipFill>
                    <p:spPr>
                      <a:xfrm>
                        <a:off x="9997280" y="4945063"/>
                        <a:ext cx="209550" cy="3524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9E3CBEBB-8EF3-4061-A7E1-011E1FE3F0C3}"/>
              </a:ext>
            </a:extLst>
          </p:cNvPr>
          <p:cNvGraphicFramePr>
            <a:graphicFrameLocks noChangeAspect="1"/>
          </p:cNvGraphicFramePr>
          <p:nvPr>
            <p:extLst>
              <p:ext uri="{D42A27DB-BD31-4B8C-83A1-F6EECF244321}">
                <p14:modId xmlns:p14="http://schemas.microsoft.com/office/powerpoint/2010/main" val="1857122633"/>
              </p:ext>
            </p:extLst>
          </p:nvPr>
        </p:nvGraphicFramePr>
        <p:xfrm>
          <a:off x="3750468" y="4583113"/>
          <a:ext cx="2743200" cy="965200"/>
        </p:xfrm>
        <a:graphic>
          <a:graphicData uri="http://schemas.openxmlformats.org/presentationml/2006/ole">
            <mc:AlternateContent xmlns:mc="http://schemas.openxmlformats.org/markup-compatibility/2006">
              <mc:Choice xmlns:v="urn:schemas-microsoft-com:vml" Requires="v">
                <p:oleObj spid="_x0000_s86238" name="Equation" r:id="rId32" imgW="2743200" imgH="965160" progId="Equation.DSMT4">
                  <p:embed/>
                </p:oleObj>
              </mc:Choice>
              <mc:Fallback>
                <p:oleObj name="Equation" r:id="rId32" imgW="2743200" imgH="965160" progId="Equation.DSMT4">
                  <p:embed/>
                  <p:pic>
                    <p:nvPicPr>
                      <p:cNvPr id="0" name=""/>
                      <p:cNvPicPr/>
                      <p:nvPr/>
                    </p:nvPicPr>
                    <p:blipFill>
                      <a:blip r:embed="rId33"/>
                      <a:stretch>
                        <a:fillRect/>
                      </a:stretch>
                    </p:blipFill>
                    <p:spPr>
                      <a:xfrm>
                        <a:off x="3750468" y="4583113"/>
                        <a:ext cx="2743200" cy="9652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241B06D2-610D-4E41-A812-BFFC114B79DA}"/>
              </a:ext>
            </a:extLst>
          </p:cNvPr>
          <p:cNvGraphicFramePr>
            <a:graphicFrameLocks noChangeAspect="1"/>
          </p:cNvGraphicFramePr>
          <p:nvPr>
            <p:extLst>
              <p:ext uri="{D42A27DB-BD31-4B8C-83A1-F6EECF244321}">
                <p14:modId xmlns:p14="http://schemas.microsoft.com/office/powerpoint/2010/main" val="2047638855"/>
              </p:ext>
            </p:extLst>
          </p:nvPr>
        </p:nvGraphicFramePr>
        <p:xfrm>
          <a:off x="7496175" y="2627313"/>
          <a:ext cx="736600" cy="3911600"/>
        </p:xfrm>
        <a:graphic>
          <a:graphicData uri="http://schemas.openxmlformats.org/presentationml/2006/ole">
            <mc:AlternateContent xmlns:mc="http://schemas.openxmlformats.org/markup-compatibility/2006">
              <mc:Choice xmlns:v="urn:schemas-microsoft-com:vml" Requires="v">
                <p:oleObj spid="_x0000_s86239" name="Equation" r:id="rId34" imgW="736560" imgH="3911400" progId="Equation.DSMT4">
                  <p:embed/>
                </p:oleObj>
              </mc:Choice>
              <mc:Fallback>
                <p:oleObj name="Equation" r:id="rId34" imgW="736560" imgH="3911400" progId="Equation.DSMT4">
                  <p:embed/>
                  <p:pic>
                    <p:nvPicPr>
                      <p:cNvPr id="0" name=""/>
                      <p:cNvPicPr/>
                      <p:nvPr/>
                    </p:nvPicPr>
                    <p:blipFill>
                      <a:blip r:embed="rId35"/>
                      <a:stretch>
                        <a:fillRect/>
                      </a:stretch>
                    </p:blipFill>
                    <p:spPr>
                      <a:xfrm>
                        <a:off x="7496175" y="2627313"/>
                        <a:ext cx="736600" cy="3911600"/>
                      </a:xfrm>
                      <a:prstGeom prst="rect">
                        <a:avLst/>
                      </a:prstGeom>
                    </p:spPr>
                  </p:pic>
                </p:oleObj>
              </mc:Fallback>
            </mc:AlternateContent>
          </a:graphicData>
        </a:graphic>
      </p:graphicFrame>
      <p:sp>
        <p:nvSpPr>
          <p:cNvPr id="33" name="Rounded Rectangular Callout 8">
            <a:extLst>
              <a:ext uri="{FF2B5EF4-FFF2-40B4-BE49-F238E27FC236}">
                <a16:creationId xmlns:a16="http://schemas.microsoft.com/office/drawing/2014/main" id="{D7ACFB22-4BF9-48FC-AF4C-77C69DB7BFFC}"/>
              </a:ext>
            </a:extLst>
          </p:cNvPr>
          <p:cNvSpPr/>
          <p:nvPr/>
        </p:nvSpPr>
        <p:spPr>
          <a:xfrm>
            <a:off x="2999972" y="2929635"/>
            <a:ext cx="3458373" cy="697450"/>
          </a:xfrm>
          <a:prstGeom prst="wedgeRoundRectCallout">
            <a:avLst>
              <a:gd name="adj1" fmla="val -1850"/>
              <a:gd name="adj2" fmla="val 192772"/>
              <a:gd name="adj3" fmla="val 16667"/>
            </a:avLst>
          </a:prstGeom>
          <a:solidFill>
            <a:srgbClr val="00B050"/>
          </a:solidFill>
          <a:ln w="12700" cmpd="sng">
            <a:solidFill>
              <a:schemeClr val="bg1"/>
            </a:solidFill>
            <a:round/>
            <a:headEnd/>
            <a:tailEnd/>
          </a:ln>
          <a:effectLst/>
        </p:spPr>
        <p:txBody>
          <a:bodyPr anchor="ctr"/>
          <a:lstStyle/>
          <a:p>
            <a:pPr algn="ctr"/>
            <a:r>
              <a:rPr lang="en-US" altLang="zh-CN" sz="4400" b="1" dirty="0">
                <a:solidFill>
                  <a:schemeClr val="bg1"/>
                </a:solidFill>
                <a:ea typeface="宋体" panose="02010600030101010101" pitchFamily="2" charset="-122"/>
                <a:sym typeface="Arial" panose="020B0604020202020204" pitchFamily="34" charset="0"/>
              </a:rPr>
              <a:t>size: 2*2</a:t>
            </a:r>
            <a:r>
              <a:rPr lang="en-US" altLang="zh-CN" sz="4400" b="1" baseline="30000" dirty="0">
                <a:solidFill>
                  <a:schemeClr val="bg1"/>
                </a:solidFill>
                <a:ea typeface="宋体" panose="02010600030101010101" pitchFamily="2" charset="-122"/>
                <a:sym typeface="Arial" panose="020B0604020202020204" pitchFamily="34" charset="0"/>
              </a:rPr>
              <a:t>12</a:t>
            </a:r>
            <a:endParaRPr lang="en-US" altLang="zh-CN" sz="4400" b="1" dirty="0">
              <a:solidFill>
                <a:schemeClr val="bg1"/>
              </a:solidFill>
              <a:ea typeface="宋体" panose="02010600030101010101" pitchFamily="2" charset="-122"/>
              <a:sym typeface="Arial" panose="020B0604020202020204" pitchFamily="34" charset="0"/>
            </a:endParaRPr>
          </a:p>
        </p:txBody>
      </p:sp>
      <p:sp>
        <p:nvSpPr>
          <p:cNvPr id="34" name="Rectangle 33">
            <a:extLst>
              <a:ext uri="{FF2B5EF4-FFF2-40B4-BE49-F238E27FC236}">
                <a16:creationId xmlns:a16="http://schemas.microsoft.com/office/drawing/2014/main" id="{FAC74EB7-AC17-4A86-83FC-6A68C30B7D0D}"/>
              </a:ext>
            </a:extLst>
          </p:cNvPr>
          <p:cNvSpPr/>
          <p:nvPr/>
        </p:nvSpPr>
        <p:spPr>
          <a:xfrm>
            <a:off x="6783384" y="2450326"/>
            <a:ext cx="1474789" cy="4263462"/>
          </a:xfrm>
          <a:prstGeom prst="rect">
            <a:avLst/>
          </a:pr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DC84DB5-C14F-4E7F-8DD9-9E61DF9752D2}"/>
              </a:ext>
            </a:extLst>
          </p:cNvPr>
          <p:cNvSpPr txBox="1"/>
          <p:nvPr/>
        </p:nvSpPr>
        <p:spPr>
          <a:xfrm>
            <a:off x="8269291" y="4320447"/>
            <a:ext cx="2425700" cy="523220"/>
          </a:xfrm>
          <a:prstGeom prst="rect">
            <a:avLst/>
          </a:prstGeom>
          <a:noFill/>
        </p:spPr>
        <p:txBody>
          <a:bodyPr wrap="square" rtlCol="0">
            <a:spAutoFit/>
          </a:bodyPr>
          <a:lstStyle/>
          <a:p>
            <a:pPr algn="ctr"/>
            <a:r>
              <a:rPr lang="en-US" sz="2800" dirty="0">
                <a:solidFill>
                  <a:srgbClr val="92D050"/>
                </a:solidFill>
              </a:rPr>
              <a:t>solvable</a:t>
            </a:r>
          </a:p>
        </p:txBody>
      </p:sp>
    </p:spTree>
    <p:extLst>
      <p:ext uri="{BB962C8B-B14F-4D97-AF65-F5344CB8AC3E}">
        <p14:creationId xmlns:p14="http://schemas.microsoft.com/office/powerpoint/2010/main" val="18479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nodeType="afterEffect">
                                  <p:stCondLst>
                                    <p:cond delay="0"/>
                                  </p:stCondLst>
                                  <p:childTnLst>
                                    <p:animMotion origin="layout" path="M 1.875E-6 -1.85185E-6 L -0.09219 0.36482 " pathEditMode="relative" rAng="0" ptsTypes="AA">
                                      <p:cBhvr>
                                        <p:cTn id="11" dur="1000" fill="hold"/>
                                        <p:tgtEl>
                                          <p:spTgt spid="11"/>
                                        </p:tgtEl>
                                        <p:attrNameLst>
                                          <p:attrName>ppt_x</p:attrName>
                                          <p:attrName>ppt_y</p:attrName>
                                        </p:attrNameLst>
                                      </p:cBhvr>
                                      <p:rCtr x="-4609" y="18241"/>
                                    </p:animMotion>
                                  </p:childTnLst>
                                </p:cTn>
                              </p:par>
                              <p:par>
                                <p:cTn id="12" presetID="42" presetClass="path" presetSubtype="0" accel="50000" decel="50000" fill="hold" nodeType="withEffect">
                                  <p:stCondLst>
                                    <p:cond delay="0"/>
                                  </p:stCondLst>
                                  <p:childTnLst>
                                    <p:animMotion origin="layout" path="M 3.75E-6 1.11111E-6 L -0.1612 0.36342 " pathEditMode="relative" rAng="0" ptsTypes="AA">
                                      <p:cBhvr>
                                        <p:cTn id="13" dur="1000" fill="hold"/>
                                        <p:tgtEl>
                                          <p:spTgt spid="12"/>
                                        </p:tgtEl>
                                        <p:attrNameLst>
                                          <p:attrName>ppt_x</p:attrName>
                                          <p:attrName>ppt_y</p:attrName>
                                        </p:attrNameLst>
                                      </p:cBhvr>
                                      <p:rCtr x="-8060" y="18171"/>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nodeType="afterEffect">
                                  <p:stCondLst>
                                    <p:cond delay="0"/>
                                  </p:stCondLst>
                                  <p:childTnLst>
                                    <p:animMotion origin="layout" path="M -2.5E-6 3.33333E-6 L 0.45469 0.19305 " pathEditMode="relative" rAng="0" ptsTypes="AA">
                                      <p:cBhvr>
                                        <p:cTn id="22" dur="1000" fill="hold"/>
                                        <p:tgtEl>
                                          <p:spTgt spid="18"/>
                                        </p:tgtEl>
                                        <p:attrNameLst>
                                          <p:attrName>ppt_x</p:attrName>
                                          <p:attrName>ppt_y</p:attrName>
                                        </p:attrNameLst>
                                      </p:cBhvr>
                                      <p:rCtr x="22734" y="9653"/>
                                    </p:animMotion>
                                  </p:childTnLst>
                                </p:cTn>
                              </p:par>
                              <p:par>
                                <p:cTn id="23" presetID="42" presetClass="path" presetSubtype="0" accel="50000" decel="50000" fill="hold" nodeType="withEffect">
                                  <p:stCondLst>
                                    <p:cond delay="0"/>
                                  </p:stCondLst>
                                  <p:childTnLst>
                                    <p:animMotion origin="layout" path="M -2.5E-6 3.33333E-6 L 0.36719 0.50694 " pathEditMode="relative" rAng="0" ptsTypes="AA">
                                      <p:cBhvr>
                                        <p:cTn id="24" dur="1000" fill="hold"/>
                                        <p:tgtEl>
                                          <p:spTgt spid="13"/>
                                        </p:tgtEl>
                                        <p:attrNameLst>
                                          <p:attrName>ppt_x</p:attrName>
                                          <p:attrName>ppt_y</p:attrName>
                                        </p:attrNameLst>
                                      </p:cBhvr>
                                      <p:rCtr x="18359" y="25347"/>
                                    </p:animMotion>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par>
                          <p:cTn id="38" fill="hold">
                            <p:stCondLst>
                              <p:cond delay="1000"/>
                            </p:stCondLst>
                            <p:childTnLst>
                              <p:par>
                                <p:cTn id="39" presetID="42" presetClass="path" presetSubtype="0" accel="50000" decel="50000" fill="hold" nodeType="afterEffect">
                                  <p:stCondLst>
                                    <p:cond delay="0"/>
                                  </p:stCondLst>
                                  <p:childTnLst>
                                    <p:animMotion origin="layout" path="M -3.95833E-6 4.81481E-6 L -0.12747 0.21134 " pathEditMode="relative" rAng="0" ptsTypes="AA">
                                      <p:cBhvr>
                                        <p:cTn id="40" dur="700" fill="hold"/>
                                        <p:tgtEl>
                                          <p:spTgt spid="17"/>
                                        </p:tgtEl>
                                        <p:attrNameLst>
                                          <p:attrName>ppt_x</p:attrName>
                                          <p:attrName>ppt_y</p:attrName>
                                        </p:attrNameLst>
                                      </p:cBhvr>
                                      <p:rCtr x="-6380" y="10556"/>
                                    </p:animMotion>
                                  </p:childTnLst>
                                </p:cTn>
                              </p:par>
                              <p:par>
                                <p:cTn id="41" presetID="42" presetClass="path" presetSubtype="0" accel="50000" decel="50000" fill="hold" nodeType="withEffect">
                                  <p:stCondLst>
                                    <p:cond delay="0"/>
                                  </p:stCondLst>
                                  <p:childTnLst>
                                    <p:animMotion origin="layout" path="M -4.58333E-6 4.44444E-6 L -0.15286 0.16111 " pathEditMode="relative" rAng="0" ptsTypes="AA">
                                      <p:cBhvr>
                                        <p:cTn id="42" dur="700" fill="hold"/>
                                        <p:tgtEl>
                                          <p:spTgt spid="22"/>
                                        </p:tgtEl>
                                        <p:attrNameLst>
                                          <p:attrName>ppt_x</p:attrName>
                                          <p:attrName>ppt_y</p:attrName>
                                        </p:attrNameLst>
                                      </p:cBhvr>
                                      <p:rCtr x="-7643" y="8056"/>
                                    </p:animMotion>
                                  </p:childTnLst>
                                </p:cTn>
                              </p:par>
                              <p:par>
                                <p:cTn id="43" presetID="42" presetClass="path" presetSubtype="0" accel="50000" decel="50000" fill="hold" nodeType="withEffect">
                                  <p:stCondLst>
                                    <p:cond delay="0"/>
                                  </p:stCondLst>
                                  <p:childTnLst>
                                    <p:animMotion origin="layout" path="M 3.75E-6 -3.33333E-6 L -0.17266 0.24352 " pathEditMode="relative" rAng="0" ptsTypes="AA">
                                      <p:cBhvr>
                                        <p:cTn id="44" dur="700" fill="hold"/>
                                        <p:tgtEl>
                                          <p:spTgt spid="21"/>
                                        </p:tgtEl>
                                        <p:attrNameLst>
                                          <p:attrName>ppt_x</p:attrName>
                                          <p:attrName>ppt_y</p:attrName>
                                        </p:attrNameLst>
                                      </p:cBhvr>
                                      <p:rCtr x="-8633" y="12176"/>
                                    </p:animMotion>
                                  </p:childTnLst>
                                </p:cTn>
                              </p:par>
                              <p:par>
                                <p:cTn id="45" presetID="42" presetClass="path" presetSubtype="0" accel="50000" decel="50000" fill="hold" nodeType="withEffect">
                                  <p:stCondLst>
                                    <p:cond delay="0"/>
                                  </p:stCondLst>
                                  <p:childTnLst>
                                    <p:animMotion origin="layout" path="M 4.375E-6 7.40741E-7 L -0.23477 0.16921 " pathEditMode="relative" rAng="0" ptsTypes="AA">
                                      <p:cBhvr>
                                        <p:cTn id="46" dur="700" fill="hold"/>
                                        <p:tgtEl>
                                          <p:spTgt spid="30"/>
                                        </p:tgtEl>
                                        <p:attrNameLst>
                                          <p:attrName>ppt_x</p:attrName>
                                          <p:attrName>ppt_y</p:attrName>
                                        </p:attrNameLst>
                                      </p:cBhvr>
                                      <p:rCtr x="-11745" y="8449"/>
                                    </p:animMotion>
                                  </p:childTnLst>
                                </p:cTn>
                              </p:par>
                              <p:par>
                                <p:cTn id="47" presetID="42" presetClass="path" presetSubtype="0" accel="50000" decel="50000" fill="hold" nodeType="withEffect">
                                  <p:stCondLst>
                                    <p:cond delay="0"/>
                                  </p:stCondLst>
                                  <p:childTnLst>
                                    <p:animMotion origin="layout" path="M -2.08333E-6 4.07407E-6 L -0.1013 0.03865 " pathEditMode="relative" rAng="0" ptsTypes="AA">
                                      <p:cBhvr>
                                        <p:cTn id="48" dur="700" fill="hold"/>
                                        <p:tgtEl>
                                          <p:spTgt spid="26"/>
                                        </p:tgtEl>
                                        <p:attrNameLst>
                                          <p:attrName>ppt_x</p:attrName>
                                          <p:attrName>ppt_y</p:attrName>
                                        </p:attrNameLst>
                                      </p:cBhvr>
                                      <p:rCtr x="-5065" y="1921"/>
                                    </p:animMotion>
                                  </p:childTnLst>
                                </p:cTn>
                              </p:par>
                              <p:par>
                                <p:cTn id="49" presetID="42" presetClass="path" presetSubtype="0" accel="50000" decel="50000" fill="hold" nodeType="withEffect">
                                  <p:stCondLst>
                                    <p:cond delay="0"/>
                                  </p:stCondLst>
                                  <p:childTnLst>
                                    <p:animMotion origin="layout" path="M 2.29167E-6 4.44444E-6 L -0.08607 -0.10209 " pathEditMode="relative" rAng="0" ptsTypes="AA">
                                      <p:cBhvr>
                                        <p:cTn id="50" dur="700" fill="hold"/>
                                        <p:tgtEl>
                                          <p:spTgt spid="24"/>
                                        </p:tgtEl>
                                        <p:attrNameLst>
                                          <p:attrName>ppt_x</p:attrName>
                                          <p:attrName>ppt_y</p:attrName>
                                        </p:attrNameLst>
                                      </p:cBhvr>
                                      <p:rCtr x="-4310" y="-5116"/>
                                    </p:animMotion>
                                  </p:childTnLst>
                                </p:cTn>
                              </p:par>
                            </p:childTnLst>
                          </p:cTn>
                        </p:par>
                        <p:par>
                          <p:cTn id="51" fill="hold">
                            <p:stCondLst>
                              <p:cond delay="17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2200"/>
                            </p:stCondLst>
                            <p:childTnLst>
                              <p:par>
                                <p:cTn id="56" presetID="10"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8"/>
          </a:xfrm>
        </p:spPr>
        <p:txBody>
          <a:bodyPr>
            <a:normAutofit/>
          </a:bodyPr>
          <a:lstStyle/>
          <a:p>
            <a:r>
              <a:rPr lang="en-US" dirty="0"/>
              <a:t>Collision</a:t>
            </a:r>
          </a:p>
          <a:p>
            <a:endParaRPr lang="en-US" dirty="0"/>
          </a:p>
          <a:p>
            <a:endParaRPr lang="en-US" dirty="0"/>
          </a:p>
          <a:p>
            <a:endParaRPr lang="en-US" dirty="0"/>
          </a:p>
          <a:p>
            <a:endParaRPr lang="en-US" dirty="0"/>
          </a:p>
          <a:p>
            <a:r>
              <a:rPr lang="en-US" dirty="0"/>
              <a:t>Comb Decoding (</a:t>
            </a:r>
            <a:r>
              <a:rPr lang="en-US" dirty="0" err="1"/>
              <a:t>CombDec</a:t>
            </a:r>
            <a:r>
              <a:rPr lang="en-US" dirty="0"/>
              <a:t>)</a:t>
            </a:r>
          </a:p>
          <a:p>
            <a:pPr marL="0" indent="0">
              <a:buNone/>
            </a:pPr>
            <a:endParaRPr lang="en-US" dirty="0"/>
          </a:p>
          <a:p>
            <a:pPr marL="0" indent="0">
              <a:buNone/>
            </a:pPr>
            <a:r>
              <a:rPr lang="en-US" dirty="0"/>
              <a:t>                                                 :  Comb Matrix</a:t>
            </a:r>
          </a:p>
          <a:p>
            <a:pPr marL="0" indent="0">
              <a:buNone/>
            </a:pPr>
            <a:r>
              <a:rPr lang="en-US" dirty="0"/>
              <a:t>                     : tooth vector</a:t>
            </a:r>
          </a:p>
          <a:p>
            <a:r>
              <a:rPr lang="en-US" dirty="0"/>
              <a:t>Given         and    , solve </a:t>
            </a:r>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7" name="Object 6">
            <a:extLst>
              <a:ext uri="{FF2B5EF4-FFF2-40B4-BE49-F238E27FC236}">
                <a16:creationId xmlns:a16="http://schemas.microsoft.com/office/drawing/2014/main" id="{88BE508C-3EBC-48F1-975C-F77607A3E859}"/>
              </a:ext>
            </a:extLst>
          </p:cNvPr>
          <p:cNvGraphicFramePr>
            <a:graphicFrameLocks noChangeAspect="1"/>
          </p:cNvGraphicFramePr>
          <p:nvPr>
            <p:extLst>
              <p:ext uri="{D42A27DB-BD31-4B8C-83A1-F6EECF244321}">
                <p14:modId xmlns:p14="http://schemas.microsoft.com/office/powerpoint/2010/main" val="160792272"/>
              </p:ext>
            </p:extLst>
          </p:nvPr>
        </p:nvGraphicFramePr>
        <p:xfrm>
          <a:off x="5232400" y="1917700"/>
          <a:ext cx="1727200" cy="457200"/>
        </p:xfrm>
        <a:graphic>
          <a:graphicData uri="http://schemas.openxmlformats.org/presentationml/2006/ole">
            <mc:AlternateContent xmlns:mc="http://schemas.openxmlformats.org/markup-compatibility/2006">
              <mc:Choice xmlns:v="urn:schemas-microsoft-com:vml" Requires="v">
                <p:oleObj spid="_x0000_s76342" name="Equation" r:id="rId4" imgW="1726920" imgH="457200" progId="Equation.DSMT4">
                  <p:embed/>
                </p:oleObj>
              </mc:Choice>
              <mc:Fallback>
                <p:oleObj name="Equation" r:id="rId4" imgW="1726920" imgH="457200" progId="Equation.DSMT4">
                  <p:embed/>
                  <p:pic>
                    <p:nvPicPr>
                      <p:cNvPr id="7" name="Object 6">
                        <a:extLst>
                          <a:ext uri="{FF2B5EF4-FFF2-40B4-BE49-F238E27FC236}">
                            <a16:creationId xmlns:a16="http://schemas.microsoft.com/office/drawing/2014/main" id="{88BE508C-3EBC-48F1-975C-F77607A3E859}"/>
                          </a:ext>
                        </a:extLst>
                      </p:cNvPr>
                      <p:cNvPicPr/>
                      <p:nvPr/>
                    </p:nvPicPr>
                    <p:blipFill>
                      <a:blip r:embed="rId5"/>
                      <a:stretch>
                        <a:fillRect/>
                      </a:stretch>
                    </p:blipFill>
                    <p:spPr>
                      <a:xfrm>
                        <a:off x="5232400" y="1917700"/>
                        <a:ext cx="1727200" cy="4572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578FE71-E5DF-40F9-8237-83CE669E9F8C}"/>
              </a:ext>
            </a:extLst>
          </p:cNvPr>
          <p:cNvPicPr>
            <a:picLocks noChangeAspect="1"/>
          </p:cNvPicPr>
          <p:nvPr/>
        </p:nvPicPr>
        <p:blipFill>
          <a:blip r:embed="rId6"/>
          <a:stretch>
            <a:fillRect/>
          </a:stretch>
        </p:blipFill>
        <p:spPr>
          <a:xfrm>
            <a:off x="2544199" y="3235562"/>
            <a:ext cx="3394436" cy="2558035"/>
          </a:xfrm>
          <a:prstGeom prst="rect">
            <a:avLst/>
          </a:prstGeom>
        </p:spPr>
      </p:pic>
      <p:graphicFrame>
        <p:nvGraphicFramePr>
          <p:cNvPr id="5" name="Object 4">
            <a:extLst>
              <a:ext uri="{FF2B5EF4-FFF2-40B4-BE49-F238E27FC236}">
                <a16:creationId xmlns:a16="http://schemas.microsoft.com/office/drawing/2014/main" id="{63D9B802-AC13-4CB3-851A-87F7D442B258}"/>
              </a:ext>
            </a:extLst>
          </p:cNvPr>
          <p:cNvGraphicFramePr>
            <a:graphicFrameLocks noChangeAspect="1"/>
          </p:cNvGraphicFramePr>
          <p:nvPr>
            <p:extLst>
              <p:ext uri="{D42A27DB-BD31-4B8C-83A1-F6EECF244321}">
                <p14:modId xmlns:p14="http://schemas.microsoft.com/office/powerpoint/2010/main" val="3398934786"/>
              </p:ext>
            </p:extLst>
          </p:nvPr>
        </p:nvGraphicFramePr>
        <p:xfrm>
          <a:off x="1211263" y="4660900"/>
          <a:ext cx="2806700" cy="520700"/>
        </p:xfrm>
        <a:graphic>
          <a:graphicData uri="http://schemas.openxmlformats.org/presentationml/2006/ole">
            <mc:AlternateContent xmlns:mc="http://schemas.openxmlformats.org/markup-compatibility/2006">
              <mc:Choice xmlns:v="urn:schemas-microsoft-com:vml" Requires="v">
                <p:oleObj spid="_x0000_s76343" name="Equation" r:id="rId7" imgW="2806560" imgH="520560" progId="Equation.DSMT4">
                  <p:embed/>
                </p:oleObj>
              </mc:Choice>
              <mc:Fallback>
                <p:oleObj name="Equation" r:id="rId7" imgW="2806560" imgH="520560" progId="Equation.DSMT4">
                  <p:embed/>
                  <p:pic>
                    <p:nvPicPr>
                      <p:cNvPr id="5" name="Object 4">
                        <a:extLst>
                          <a:ext uri="{FF2B5EF4-FFF2-40B4-BE49-F238E27FC236}">
                            <a16:creationId xmlns:a16="http://schemas.microsoft.com/office/drawing/2014/main" id="{63D9B802-AC13-4CB3-851A-87F7D442B258}"/>
                          </a:ext>
                        </a:extLst>
                      </p:cNvPr>
                      <p:cNvPicPr/>
                      <p:nvPr/>
                    </p:nvPicPr>
                    <p:blipFill>
                      <a:blip r:embed="rId8"/>
                      <a:stretch>
                        <a:fillRect/>
                      </a:stretch>
                    </p:blipFill>
                    <p:spPr>
                      <a:xfrm>
                        <a:off x="1211263" y="4660900"/>
                        <a:ext cx="2806700" cy="5207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70C6230-C68B-4F28-9E96-3DE1CC185CDA}"/>
              </a:ext>
            </a:extLst>
          </p:cNvPr>
          <p:cNvGraphicFramePr>
            <a:graphicFrameLocks noChangeAspect="1"/>
          </p:cNvGraphicFramePr>
          <p:nvPr/>
        </p:nvGraphicFramePr>
        <p:xfrm>
          <a:off x="1295400" y="5166644"/>
          <a:ext cx="495300" cy="520700"/>
        </p:xfrm>
        <a:graphic>
          <a:graphicData uri="http://schemas.openxmlformats.org/presentationml/2006/ole">
            <mc:AlternateContent xmlns:mc="http://schemas.openxmlformats.org/markup-compatibility/2006">
              <mc:Choice xmlns:v="urn:schemas-microsoft-com:vml" Requires="v">
                <p:oleObj spid="_x0000_s76344" name="Equation" r:id="rId9" imgW="495000" imgH="520560" progId="Equation.DSMT4">
                  <p:embed/>
                </p:oleObj>
              </mc:Choice>
              <mc:Fallback>
                <p:oleObj name="Equation" r:id="rId9" imgW="495000" imgH="520560" progId="Equation.DSMT4">
                  <p:embed/>
                  <p:pic>
                    <p:nvPicPr>
                      <p:cNvPr id="6" name="Object 5">
                        <a:extLst>
                          <a:ext uri="{FF2B5EF4-FFF2-40B4-BE49-F238E27FC236}">
                            <a16:creationId xmlns:a16="http://schemas.microsoft.com/office/drawing/2014/main" id="{E70C6230-C68B-4F28-9E96-3DE1CC185CDA}"/>
                          </a:ext>
                        </a:extLst>
                      </p:cNvPr>
                      <p:cNvPicPr/>
                      <p:nvPr/>
                    </p:nvPicPr>
                    <p:blipFill>
                      <a:blip r:embed="rId10"/>
                      <a:stretch>
                        <a:fillRect/>
                      </a:stretch>
                    </p:blipFill>
                    <p:spPr>
                      <a:xfrm>
                        <a:off x="1295400" y="5166644"/>
                        <a:ext cx="495300" cy="520700"/>
                      </a:xfrm>
                      <a:prstGeom prst="rect">
                        <a:avLst/>
                      </a:prstGeom>
                    </p:spPr>
                  </p:pic>
                </p:oleObj>
              </mc:Fallback>
            </mc:AlternateContent>
          </a:graphicData>
        </a:graphic>
      </p:graphicFrame>
      <p:sp>
        <p:nvSpPr>
          <p:cNvPr id="8" name="Arrow: Right 7">
            <a:extLst>
              <a:ext uri="{FF2B5EF4-FFF2-40B4-BE49-F238E27FC236}">
                <a16:creationId xmlns:a16="http://schemas.microsoft.com/office/drawing/2014/main" id="{5357E09B-7208-469E-BB0B-209DDC5F4ED3}"/>
              </a:ext>
            </a:extLst>
          </p:cNvPr>
          <p:cNvSpPr/>
          <p:nvPr/>
        </p:nvSpPr>
        <p:spPr>
          <a:xfrm rot="8355893">
            <a:off x="4769125" y="2756545"/>
            <a:ext cx="1442835" cy="156901"/>
          </a:xfrm>
          <a:prstGeom prst="rightArrow">
            <a:avLst>
              <a:gd name="adj1" fmla="val 50000"/>
              <a:gd name="adj2" fmla="val 1288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C7CD7C-EE98-4A51-8005-38239C9E84C9}"/>
              </a:ext>
            </a:extLst>
          </p:cNvPr>
          <p:cNvSpPr txBox="1"/>
          <p:nvPr/>
        </p:nvSpPr>
        <p:spPr>
          <a:xfrm>
            <a:off x="7566225" y="5166644"/>
            <a:ext cx="1235075" cy="461665"/>
          </a:xfrm>
          <a:prstGeom prst="rect">
            <a:avLst/>
          </a:prstGeom>
          <a:noFill/>
        </p:spPr>
        <p:txBody>
          <a:bodyPr wrap="square" rtlCol="0">
            <a:spAutoFit/>
          </a:bodyPr>
          <a:lstStyle/>
          <a:p>
            <a:pPr algn="ctr"/>
            <a:r>
              <a:rPr lang="en-US" sz="2400" dirty="0"/>
              <a:t>Comb</a:t>
            </a:r>
          </a:p>
        </p:txBody>
      </p:sp>
      <p:pic>
        <p:nvPicPr>
          <p:cNvPr id="9" name="Picture 8">
            <a:extLst>
              <a:ext uri="{FF2B5EF4-FFF2-40B4-BE49-F238E27FC236}">
                <a16:creationId xmlns:a16="http://schemas.microsoft.com/office/drawing/2014/main" id="{FD60BDDC-D445-48B3-80EF-C5C941D06091}"/>
              </a:ext>
            </a:extLst>
          </p:cNvPr>
          <p:cNvPicPr>
            <a:picLocks noChangeAspect="1"/>
          </p:cNvPicPr>
          <p:nvPr/>
        </p:nvPicPr>
        <p:blipFill>
          <a:blip r:embed="rId11"/>
          <a:stretch>
            <a:fillRect/>
          </a:stretch>
        </p:blipFill>
        <p:spPr>
          <a:xfrm rot="10800000">
            <a:off x="7220322" y="3665650"/>
            <a:ext cx="1926883" cy="1356215"/>
          </a:xfrm>
          <a:prstGeom prst="rect">
            <a:avLst/>
          </a:prstGeom>
        </p:spPr>
      </p:pic>
      <p:graphicFrame>
        <p:nvGraphicFramePr>
          <p:cNvPr id="11" name="Object 10">
            <a:extLst>
              <a:ext uri="{FF2B5EF4-FFF2-40B4-BE49-F238E27FC236}">
                <a16:creationId xmlns:a16="http://schemas.microsoft.com/office/drawing/2014/main" id="{4AD32740-9F6F-47E9-8DD6-16711E906812}"/>
              </a:ext>
            </a:extLst>
          </p:cNvPr>
          <p:cNvGraphicFramePr>
            <a:graphicFrameLocks noChangeAspect="1"/>
          </p:cNvGraphicFramePr>
          <p:nvPr>
            <p:extLst>
              <p:ext uri="{D42A27DB-BD31-4B8C-83A1-F6EECF244321}">
                <p14:modId xmlns:p14="http://schemas.microsoft.com/office/powerpoint/2010/main" val="3544449874"/>
              </p:ext>
            </p:extLst>
          </p:nvPr>
        </p:nvGraphicFramePr>
        <p:xfrm>
          <a:off x="1357884" y="5822248"/>
          <a:ext cx="457200" cy="355600"/>
        </p:xfrm>
        <a:graphic>
          <a:graphicData uri="http://schemas.openxmlformats.org/presentationml/2006/ole">
            <mc:AlternateContent xmlns:mc="http://schemas.openxmlformats.org/markup-compatibility/2006">
              <mc:Choice xmlns:v="urn:schemas-microsoft-com:vml" Requires="v">
                <p:oleObj spid="_x0000_s76345" name="Equation" r:id="rId12" imgW="457200" imgH="355320" progId="Equation.DSMT4">
                  <p:embed/>
                </p:oleObj>
              </mc:Choice>
              <mc:Fallback>
                <p:oleObj name="Equation" r:id="rId12" imgW="457200" imgH="355320" progId="Equation.DSMT4">
                  <p:embed/>
                  <p:pic>
                    <p:nvPicPr>
                      <p:cNvPr id="0" name=""/>
                      <p:cNvPicPr/>
                      <p:nvPr/>
                    </p:nvPicPr>
                    <p:blipFill>
                      <a:blip r:embed="rId13"/>
                      <a:stretch>
                        <a:fillRect/>
                      </a:stretch>
                    </p:blipFill>
                    <p:spPr>
                      <a:xfrm>
                        <a:off x="1357884" y="5822248"/>
                        <a:ext cx="457200" cy="355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3AAAA99-7F29-44C6-B4AE-616E5B3BE898}"/>
              </a:ext>
            </a:extLst>
          </p:cNvPr>
          <p:cNvGraphicFramePr>
            <a:graphicFrameLocks noChangeAspect="1"/>
          </p:cNvGraphicFramePr>
          <p:nvPr>
            <p:extLst>
              <p:ext uri="{D42A27DB-BD31-4B8C-83A1-F6EECF244321}">
                <p14:modId xmlns:p14="http://schemas.microsoft.com/office/powerpoint/2010/main" val="1924639888"/>
              </p:ext>
            </p:extLst>
          </p:nvPr>
        </p:nvGraphicFramePr>
        <p:xfrm>
          <a:off x="2574679" y="5868669"/>
          <a:ext cx="266700" cy="355600"/>
        </p:xfrm>
        <a:graphic>
          <a:graphicData uri="http://schemas.openxmlformats.org/presentationml/2006/ole">
            <mc:AlternateContent xmlns:mc="http://schemas.openxmlformats.org/markup-compatibility/2006">
              <mc:Choice xmlns:v="urn:schemas-microsoft-com:vml" Requires="v">
                <p:oleObj spid="_x0000_s76346" name="Equation" r:id="rId14" imgW="266400" imgH="355320" progId="Equation.DSMT4">
                  <p:embed/>
                </p:oleObj>
              </mc:Choice>
              <mc:Fallback>
                <p:oleObj name="Equation" r:id="rId14" imgW="266400" imgH="355320" progId="Equation.DSMT4">
                  <p:embed/>
                  <p:pic>
                    <p:nvPicPr>
                      <p:cNvPr id="0" name=""/>
                      <p:cNvPicPr/>
                      <p:nvPr/>
                    </p:nvPicPr>
                    <p:blipFill>
                      <a:blip r:embed="rId15"/>
                      <a:stretch>
                        <a:fillRect/>
                      </a:stretch>
                    </p:blipFill>
                    <p:spPr>
                      <a:xfrm>
                        <a:off x="2574679" y="5868669"/>
                        <a:ext cx="266700" cy="35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0AE402B-6FD6-4AE2-AB9F-4AF7D2C47ED5}"/>
              </a:ext>
            </a:extLst>
          </p:cNvPr>
          <p:cNvGraphicFramePr>
            <a:graphicFrameLocks noChangeAspect="1"/>
          </p:cNvGraphicFramePr>
          <p:nvPr>
            <p:extLst>
              <p:ext uri="{D42A27DB-BD31-4B8C-83A1-F6EECF244321}">
                <p14:modId xmlns:p14="http://schemas.microsoft.com/office/powerpoint/2010/main" val="2331334578"/>
              </p:ext>
            </p:extLst>
          </p:nvPr>
        </p:nvGraphicFramePr>
        <p:xfrm>
          <a:off x="3890963" y="5860250"/>
          <a:ext cx="254000" cy="368300"/>
        </p:xfrm>
        <a:graphic>
          <a:graphicData uri="http://schemas.openxmlformats.org/presentationml/2006/ole">
            <mc:AlternateContent xmlns:mc="http://schemas.openxmlformats.org/markup-compatibility/2006">
              <mc:Choice xmlns:v="urn:schemas-microsoft-com:vml" Requires="v">
                <p:oleObj spid="_x0000_s76347" name="Equation" r:id="rId16" imgW="253800" imgH="368280" progId="Equation.DSMT4">
                  <p:embed/>
                </p:oleObj>
              </mc:Choice>
              <mc:Fallback>
                <p:oleObj name="Equation" r:id="rId16" imgW="253800" imgH="368280" progId="Equation.DSMT4">
                  <p:embed/>
                  <p:pic>
                    <p:nvPicPr>
                      <p:cNvPr id="0" name=""/>
                      <p:cNvPicPr/>
                      <p:nvPr/>
                    </p:nvPicPr>
                    <p:blipFill>
                      <a:blip r:embed="rId17"/>
                      <a:stretch>
                        <a:fillRect/>
                      </a:stretch>
                    </p:blipFill>
                    <p:spPr>
                      <a:xfrm>
                        <a:off x="3890963" y="5860250"/>
                        <a:ext cx="254000" cy="368300"/>
                      </a:xfrm>
                      <a:prstGeom prst="rect">
                        <a:avLst/>
                      </a:prstGeom>
                    </p:spPr>
                  </p:pic>
                </p:oleObj>
              </mc:Fallback>
            </mc:AlternateContent>
          </a:graphicData>
        </a:graphic>
      </p:graphicFrame>
    </p:spTree>
    <p:extLst>
      <p:ext uri="{BB962C8B-B14F-4D97-AF65-F5344CB8AC3E}">
        <p14:creationId xmlns:p14="http://schemas.microsoft.com/office/powerpoint/2010/main" val="8737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7" name="Object 6">
            <a:extLst>
              <a:ext uri="{FF2B5EF4-FFF2-40B4-BE49-F238E27FC236}">
                <a16:creationId xmlns:a16="http://schemas.microsoft.com/office/drawing/2014/main" id="{88BE508C-3EBC-48F1-975C-F77607A3E859}"/>
              </a:ext>
            </a:extLst>
          </p:cNvPr>
          <p:cNvGraphicFramePr>
            <a:graphicFrameLocks noChangeAspect="1"/>
          </p:cNvGraphicFramePr>
          <p:nvPr>
            <p:extLst>
              <p:ext uri="{D42A27DB-BD31-4B8C-83A1-F6EECF244321}">
                <p14:modId xmlns:p14="http://schemas.microsoft.com/office/powerpoint/2010/main" val="3321599651"/>
              </p:ext>
            </p:extLst>
          </p:nvPr>
        </p:nvGraphicFramePr>
        <p:xfrm>
          <a:off x="4432300" y="1657350"/>
          <a:ext cx="3327400" cy="977900"/>
        </p:xfrm>
        <a:graphic>
          <a:graphicData uri="http://schemas.openxmlformats.org/presentationml/2006/ole">
            <mc:AlternateContent xmlns:mc="http://schemas.openxmlformats.org/markup-compatibility/2006">
              <mc:Choice xmlns:v="urn:schemas-microsoft-com:vml" Requires="v">
                <p:oleObj spid="_x0000_s29893" name="Equation" r:id="rId4" imgW="3327120" imgH="977760" progId="Equation.DSMT4">
                  <p:embed/>
                </p:oleObj>
              </mc:Choice>
              <mc:Fallback>
                <p:oleObj name="Equation" r:id="rId4" imgW="3327120" imgH="977760" progId="Equation.DSMT4">
                  <p:embed/>
                  <p:pic>
                    <p:nvPicPr>
                      <p:cNvPr id="7" name="Object 6">
                        <a:extLst>
                          <a:ext uri="{FF2B5EF4-FFF2-40B4-BE49-F238E27FC236}">
                            <a16:creationId xmlns:a16="http://schemas.microsoft.com/office/drawing/2014/main" id="{88BE508C-3EBC-48F1-975C-F77607A3E859}"/>
                          </a:ext>
                        </a:extLst>
                      </p:cNvPr>
                      <p:cNvPicPr/>
                      <p:nvPr/>
                    </p:nvPicPr>
                    <p:blipFill>
                      <a:blip r:embed="rId5"/>
                      <a:stretch>
                        <a:fillRect/>
                      </a:stretch>
                    </p:blipFill>
                    <p:spPr>
                      <a:xfrm>
                        <a:off x="4432300" y="1657350"/>
                        <a:ext cx="3327400" cy="977900"/>
                      </a:xfrm>
                      <a:prstGeom prst="rect">
                        <a:avLst/>
                      </a:prstGeom>
                    </p:spPr>
                  </p:pic>
                </p:oleObj>
              </mc:Fallback>
            </mc:AlternateContent>
          </a:graphicData>
        </a:graphic>
      </p:graphicFrame>
      <p:sp>
        <p:nvSpPr>
          <p:cNvPr id="25" name="Rounded Rectangular Callout 8">
            <a:extLst>
              <a:ext uri="{FF2B5EF4-FFF2-40B4-BE49-F238E27FC236}">
                <a16:creationId xmlns:a16="http://schemas.microsoft.com/office/drawing/2014/main" id="{0491D4CF-2B4A-4726-BE65-51D263D7ECF1}"/>
              </a:ext>
            </a:extLst>
          </p:cNvPr>
          <p:cNvSpPr/>
          <p:nvPr/>
        </p:nvSpPr>
        <p:spPr>
          <a:xfrm>
            <a:off x="6192078" y="3467170"/>
            <a:ext cx="3580154" cy="1116483"/>
          </a:xfrm>
          <a:prstGeom prst="wedgeRoundRectCallout">
            <a:avLst>
              <a:gd name="adj1" fmla="val -47092"/>
              <a:gd name="adj2" fmla="val -136088"/>
              <a:gd name="adj3" fmla="val 16667"/>
            </a:avLst>
          </a:prstGeom>
          <a:solidFill>
            <a:srgbClr val="00B0F0"/>
          </a:solidFill>
          <a:ln w="12700" cmpd="sng">
            <a:solidFill>
              <a:schemeClr val="bg1"/>
            </a:solidFill>
            <a:round/>
            <a:headEnd/>
            <a:tailEnd/>
          </a:ln>
        </p:spPr>
        <p:txBody>
          <a:bodyPr anchor="ctr"/>
          <a:lstStyle/>
          <a:p>
            <a:pPr algn="ctr"/>
            <a:r>
              <a:rPr lang="en-US" sz="2800" b="1" dirty="0">
                <a:solidFill>
                  <a:schemeClr val="bg1"/>
                </a:solidFill>
                <a:latin typeface="Arial" panose="020B0604020202020204" pitchFamily="34" charset="0"/>
                <a:ea typeface="宋体" panose="02010600030101010101" pitchFamily="2" charset="-122"/>
              </a:rPr>
              <a:t>How to build M at the receiver?</a:t>
            </a:r>
          </a:p>
        </p:txBody>
      </p:sp>
      <p:pic>
        <p:nvPicPr>
          <p:cNvPr id="26" name="Picture 2" descr="Image result for question">
            <a:extLst>
              <a:ext uri="{FF2B5EF4-FFF2-40B4-BE49-F238E27FC236}">
                <a16:creationId xmlns:a16="http://schemas.microsoft.com/office/drawing/2014/main" id="{FE4AFB27-55C9-4A25-8B68-A98EB25DEF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445" y="4568097"/>
            <a:ext cx="1385955" cy="204012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75348AC1-45E4-4520-9ADA-457F6349EADD}"/>
              </a:ext>
            </a:extLst>
          </p:cNvPr>
          <p:cNvSpPr/>
          <p:nvPr/>
        </p:nvSpPr>
        <p:spPr>
          <a:xfrm>
            <a:off x="5562600" y="5029200"/>
            <a:ext cx="12147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998A15E-84B8-4FD9-A520-2C59221F9FC9}"/>
              </a:ext>
            </a:extLst>
          </p:cNvPr>
          <p:cNvSpPr/>
          <p:nvPr/>
        </p:nvSpPr>
        <p:spPr>
          <a:xfrm>
            <a:off x="5719763" y="4908617"/>
            <a:ext cx="213138" cy="107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F73F24C-7E51-45A7-8D7E-9A7DA193E0D4}"/>
              </a:ext>
            </a:extLst>
          </p:cNvPr>
          <p:cNvSpPr/>
          <p:nvPr/>
        </p:nvSpPr>
        <p:spPr>
          <a:xfrm>
            <a:off x="5928140" y="4767262"/>
            <a:ext cx="289338" cy="1413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89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540609" y="2432384"/>
            <a:ext cx="1517996" cy="403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48" name="Rectangle 47"/>
          <p:cNvSpPr/>
          <p:nvPr/>
        </p:nvSpPr>
        <p:spPr>
          <a:xfrm>
            <a:off x="3540609" y="2835615"/>
            <a:ext cx="1517996" cy="403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43" name="Rectangle 42"/>
          <p:cNvSpPr/>
          <p:nvPr/>
        </p:nvSpPr>
        <p:spPr>
          <a:xfrm>
            <a:off x="3540609" y="2029153"/>
            <a:ext cx="1517996" cy="4032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panose="020B0604020202020204" pitchFamily="34" charset="0"/>
                <a:cs typeface="Helvetica" panose="020B0604020202020204" pitchFamily="34" charset="0"/>
              </a:rPr>
              <a:t>Tooth Table</a:t>
            </a:r>
          </a:p>
        </p:txBody>
      </p:sp>
      <p:sp>
        <p:nvSpPr>
          <p:cNvPr id="42" name="Rectangle 41">
            <a:extLst>
              <a:ext uri="{FF2B5EF4-FFF2-40B4-BE49-F238E27FC236}">
                <a16:creationId xmlns:a16="http://schemas.microsoft.com/office/drawing/2014/main" id="{7103DA44-B5AF-4BD5-9344-D96F8C29D385}"/>
              </a:ext>
            </a:extLst>
          </p:cNvPr>
          <p:cNvSpPr/>
          <p:nvPr/>
        </p:nvSpPr>
        <p:spPr>
          <a:xfrm>
            <a:off x="5451577" y="5438795"/>
            <a:ext cx="914400" cy="6787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CRC</a:t>
            </a:r>
          </a:p>
        </p:txBody>
      </p:sp>
      <p:sp>
        <p:nvSpPr>
          <p:cNvPr id="36" name="Content Placeholder 5">
            <a:extLst>
              <a:ext uri="{FF2B5EF4-FFF2-40B4-BE49-F238E27FC236}">
                <a16:creationId xmlns:a16="http://schemas.microsoft.com/office/drawing/2014/main" id="{0EAED45F-AA41-4994-A3EE-CBB70F126C91}"/>
              </a:ext>
            </a:extLst>
          </p:cNvPr>
          <p:cNvSpPr>
            <a:spLocks noGrp="1"/>
          </p:cNvSpPr>
          <p:nvPr>
            <p:ph idx="1"/>
          </p:nvPr>
        </p:nvSpPr>
        <p:spPr>
          <a:xfrm>
            <a:off x="76200" y="1143007"/>
            <a:ext cx="11963400" cy="5570790"/>
          </a:xfrm>
        </p:spPr>
        <p:txBody>
          <a:bodyPr/>
          <a:lstStyle/>
          <a:p>
            <a:r>
              <a:rPr lang="en-US" dirty="0"/>
              <a:t>Restore RTS when no collision happens</a:t>
            </a:r>
          </a:p>
        </p:txBody>
      </p:sp>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err="1"/>
              <a:t>CombDec</a:t>
            </a:r>
            <a:endParaRPr lang="en-US" dirty="0"/>
          </a:p>
        </p:txBody>
      </p:sp>
      <p:pic>
        <p:nvPicPr>
          <p:cNvPr id="1945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804673" y="5348435"/>
            <a:ext cx="1222375" cy="916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rot="16200000">
            <a:off x="1281178" y="4775019"/>
            <a:ext cx="302831" cy="920200"/>
          </a:xfrm>
          <a:prstGeom prst="rect">
            <a:avLst/>
          </a:prstGeom>
        </p:spPr>
      </p:pic>
      <p:pic>
        <p:nvPicPr>
          <p:cNvPr id="7" name="Picture 6"/>
          <p:cNvPicPr>
            <a:picLocks noChangeAspect="1"/>
          </p:cNvPicPr>
          <p:nvPr/>
        </p:nvPicPr>
        <p:blipFill>
          <a:blip r:embed="rId5"/>
          <a:stretch>
            <a:fillRect/>
          </a:stretch>
        </p:blipFill>
        <p:spPr>
          <a:xfrm>
            <a:off x="1163952" y="2204266"/>
            <a:ext cx="537281" cy="429733"/>
          </a:xfrm>
          <a:prstGeom prst="rect">
            <a:avLst/>
          </a:prstGeom>
        </p:spPr>
      </p:pic>
      <p:pic>
        <p:nvPicPr>
          <p:cNvPr id="41" name="Picture 40"/>
          <p:cNvPicPr>
            <a:picLocks noChangeAspect="1"/>
          </p:cNvPicPr>
          <p:nvPr/>
        </p:nvPicPr>
        <p:blipFill>
          <a:blip r:embed="rId6"/>
          <a:stretch>
            <a:fillRect/>
          </a:stretch>
        </p:blipFill>
        <p:spPr>
          <a:xfrm>
            <a:off x="6944714" y="5235120"/>
            <a:ext cx="407437" cy="407350"/>
          </a:xfrm>
          <a:prstGeom prst="rect">
            <a:avLst/>
          </a:prstGeom>
        </p:spPr>
      </p:pic>
      <p:sp>
        <p:nvSpPr>
          <p:cNvPr id="44" name="Rectangle 43">
            <a:extLst>
              <a:ext uri="{FF2B5EF4-FFF2-40B4-BE49-F238E27FC236}">
                <a16:creationId xmlns:a16="http://schemas.microsoft.com/office/drawing/2014/main" id="{7103DA44-B5AF-4BD5-9344-D96F8C29D385}"/>
              </a:ext>
            </a:extLst>
          </p:cNvPr>
          <p:cNvSpPr/>
          <p:nvPr/>
        </p:nvSpPr>
        <p:spPr>
          <a:xfrm>
            <a:off x="9330306" y="8062452"/>
            <a:ext cx="1279849" cy="67874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Data decoding</a:t>
            </a:r>
          </a:p>
        </p:txBody>
      </p:sp>
      <p:sp>
        <p:nvSpPr>
          <p:cNvPr id="39" name="TextBox 38">
            <a:extLst>
              <a:ext uri="{FF2B5EF4-FFF2-40B4-BE49-F238E27FC236}">
                <a16:creationId xmlns:a16="http://schemas.microsoft.com/office/drawing/2014/main" id="{46B0963A-80E9-42D3-BD89-DEDCBD43BB65}"/>
              </a:ext>
            </a:extLst>
          </p:cNvPr>
          <p:cNvSpPr txBox="1"/>
          <p:nvPr/>
        </p:nvSpPr>
        <p:spPr>
          <a:xfrm>
            <a:off x="3890415" y="5571557"/>
            <a:ext cx="878710"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1001</a:t>
            </a:r>
          </a:p>
        </p:txBody>
      </p:sp>
      <p:sp>
        <p:nvSpPr>
          <p:cNvPr id="17" name="Rectangle 16">
            <a:extLst>
              <a:ext uri="{FF2B5EF4-FFF2-40B4-BE49-F238E27FC236}">
                <a16:creationId xmlns:a16="http://schemas.microsoft.com/office/drawing/2014/main" id="{7103DA44-B5AF-4BD5-9344-D96F8C29D385}"/>
              </a:ext>
            </a:extLst>
          </p:cNvPr>
          <p:cNvSpPr/>
          <p:nvPr/>
        </p:nvSpPr>
        <p:spPr>
          <a:xfrm>
            <a:off x="3509415" y="5453154"/>
            <a:ext cx="1447800" cy="6787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Decoding</a:t>
            </a:r>
          </a:p>
        </p:txBody>
      </p:sp>
      <p:sp>
        <p:nvSpPr>
          <p:cNvPr id="54" name="TextBox 53">
            <a:extLst>
              <a:ext uri="{FF2B5EF4-FFF2-40B4-BE49-F238E27FC236}">
                <a16:creationId xmlns:a16="http://schemas.microsoft.com/office/drawing/2014/main" id="{391C62D0-A720-4F35-B805-94A110C3DD59}"/>
              </a:ext>
            </a:extLst>
          </p:cNvPr>
          <p:cNvSpPr txBox="1"/>
          <p:nvPr/>
        </p:nvSpPr>
        <p:spPr>
          <a:xfrm>
            <a:off x="6707940" y="5571557"/>
            <a:ext cx="914401" cy="461665"/>
          </a:xfrm>
          <a:prstGeom prst="rect">
            <a:avLst/>
          </a:prstGeom>
          <a:noFill/>
        </p:spPr>
        <p:txBody>
          <a:bodyPr wrap="square" rtlCol="0">
            <a:spAutoFit/>
          </a:bodyPr>
          <a:lstStyle/>
          <a:p>
            <a:r>
              <a:rPr lang="en-US" sz="2400" dirty="0">
                <a:solidFill>
                  <a:schemeClr val="accent6">
                    <a:lumMod val="75000"/>
                  </a:schemeClr>
                </a:solidFill>
                <a:latin typeface="Helvetica" panose="020B0604020202020204" pitchFamily="34" charset="0"/>
                <a:cs typeface="Helvetica" panose="020B0604020202020204" pitchFamily="34" charset="0"/>
              </a:rPr>
              <a:t>1001</a:t>
            </a:r>
          </a:p>
        </p:txBody>
      </p:sp>
      <p:sp>
        <p:nvSpPr>
          <p:cNvPr id="55" name="TextBox 54">
            <a:extLst>
              <a:ext uri="{FF2B5EF4-FFF2-40B4-BE49-F238E27FC236}">
                <a16:creationId xmlns:a16="http://schemas.microsoft.com/office/drawing/2014/main" id="{2F77BC4F-77E6-468D-B6B7-E803B44FA269}"/>
              </a:ext>
            </a:extLst>
          </p:cNvPr>
          <p:cNvSpPr txBox="1"/>
          <p:nvPr/>
        </p:nvSpPr>
        <p:spPr>
          <a:xfrm>
            <a:off x="11582399" y="8170990"/>
            <a:ext cx="914401" cy="461665"/>
          </a:xfrm>
          <a:prstGeom prst="rect">
            <a:avLst/>
          </a:prstGeom>
          <a:noFill/>
        </p:spPr>
        <p:txBody>
          <a:bodyPr wrap="square" rtlCol="0">
            <a:spAutoFit/>
          </a:bodyPr>
          <a:lstStyle/>
          <a:p>
            <a:r>
              <a:rPr lang="en-US" sz="2400" dirty="0">
                <a:solidFill>
                  <a:schemeClr val="accent6">
                    <a:lumMod val="60000"/>
                    <a:lumOff val="40000"/>
                  </a:schemeClr>
                </a:solidFill>
                <a:latin typeface="Helvetica" panose="020B0604020202020204" pitchFamily="34" charset="0"/>
                <a:cs typeface="Helvetica" panose="020B0604020202020204" pitchFamily="34" charset="0"/>
              </a:rPr>
              <a:t>1001</a:t>
            </a:r>
            <a:endParaRPr lang="en-US" sz="2400" dirty="0">
              <a:solidFill>
                <a:schemeClr val="accent5">
                  <a:lumMod val="75000"/>
                </a:schemeClr>
              </a:solidFill>
              <a:latin typeface="Helvetica" panose="020B0604020202020204" pitchFamily="34" charset="0"/>
              <a:cs typeface="Helvetica" panose="020B0604020202020204" pitchFamily="34" charset="0"/>
            </a:endParaRPr>
          </a:p>
        </p:txBody>
      </p:sp>
      <p:sp>
        <p:nvSpPr>
          <p:cNvPr id="56" name="TextBox 55">
            <a:extLst>
              <a:ext uri="{FF2B5EF4-FFF2-40B4-BE49-F238E27FC236}">
                <a16:creationId xmlns:a16="http://schemas.microsoft.com/office/drawing/2014/main" id="{3CD81964-B700-4336-90EA-FA8E47999A1E}"/>
              </a:ext>
            </a:extLst>
          </p:cNvPr>
          <p:cNvSpPr txBox="1"/>
          <p:nvPr/>
        </p:nvSpPr>
        <p:spPr>
          <a:xfrm>
            <a:off x="6245397" y="7684084"/>
            <a:ext cx="914401" cy="461665"/>
          </a:xfrm>
          <a:prstGeom prst="rect">
            <a:avLst/>
          </a:prstGeom>
          <a:noFill/>
        </p:spPr>
        <p:txBody>
          <a:bodyPr wrap="square" rtlCol="0">
            <a:spAutoFit/>
          </a:bodyPr>
          <a:lstStyle/>
          <a:p>
            <a:r>
              <a:rPr lang="en-US" sz="2400" dirty="0">
                <a:solidFill>
                  <a:schemeClr val="accent6">
                    <a:lumMod val="60000"/>
                    <a:lumOff val="40000"/>
                  </a:schemeClr>
                </a:solidFill>
                <a:latin typeface="Helvetica" panose="020B0604020202020204" pitchFamily="34" charset="0"/>
                <a:cs typeface="Helvetica" panose="020B0604020202020204" pitchFamily="34" charset="0"/>
              </a:rPr>
              <a:t>1001</a:t>
            </a:r>
            <a:endParaRPr lang="en-US" sz="2400" dirty="0">
              <a:solidFill>
                <a:schemeClr val="accent5">
                  <a:lumMod val="75000"/>
                </a:schemeClr>
              </a:solidFill>
              <a:latin typeface="Helvetica" panose="020B0604020202020204" pitchFamily="34" charset="0"/>
              <a:cs typeface="Helvetica" panose="020B0604020202020204" pitchFamily="34" charset="0"/>
            </a:endParaRPr>
          </a:p>
        </p:txBody>
      </p:sp>
      <p:sp>
        <p:nvSpPr>
          <p:cNvPr id="63" name="TextBox 62">
            <a:extLst>
              <a:ext uri="{FF2B5EF4-FFF2-40B4-BE49-F238E27FC236}">
                <a16:creationId xmlns:a16="http://schemas.microsoft.com/office/drawing/2014/main" id="{AF93CC08-EC7B-452E-BC29-D1178448E065}"/>
              </a:ext>
            </a:extLst>
          </p:cNvPr>
          <p:cNvSpPr txBox="1"/>
          <p:nvPr/>
        </p:nvSpPr>
        <p:spPr>
          <a:xfrm>
            <a:off x="6764119" y="2437408"/>
            <a:ext cx="791357" cy="461665"/>
          </a:xfrm>
          <a:prstGeom prst="rect">
            <a:avLst/>
          </a:prstGeom>
          <a:noFill/>
        </p:spPr>
        <p:txBody>
          <a:bodyPr wrap="square" rtlCol="0">
            <a:spAutoFit/>
          </a:bodyPr>
          <a:lstStyle/>
          <a:p>
            <a:r>
              <a:rPr lang="en-US" sz="2400" dirty="0">
                <a:solidFill>
                  <a:schemeClr val="accent6">
                    <a:lumMod val="75000"/>
                  </a:schemeClr>
                </a:solidFill>
                <a:latin typeface="Helvetica" panose="020B0604020202020204" pitchFamily="34" charset="0"/>
                <a:cs typeface="Helvetica" panose="020B0604020202020204" pitchFamily="34" charset="0"/>
              </a:rPr>
              <a:t>i0i0</a:t>
            </a:r>
          </a:p>
        </p:txBody>
      </p:sp>
      <p:sp>
        <p:nvSpPr>
          <p:cNvPr id="57" name="Rectangle 56">
            <a:extLst>
              <a:ext uri="{FF2B5EF4-FFF2-40B4-BE49-F238E27FC236}">
                <a16:creationId xmlns:a16="http://schemas.microsoft.com/office/drawing/2014/main" id="{0D8CF238-EF24-4CD0-B77E-54D2164154B3}"/>
              </a:ext>
            </a:extLst>
          </p:cNvPr>
          <p:cNvSpPr/>
          <p:nvPr/>
        </p:nvSpPr>
        <p:spPr>
          <a:xfrm>
            <a:off x="6435897" y="2294628"/>
            <a:ext cx="1447800" cy="6787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Recoding</a:t>
            </a:r>
          </a:p>
        </p:txBody>
      </p:sp>
      <p:sp>
        <p:nvSpPr>
          <p:cNvPr id="65" name="Rectangle 64">
            <a:extLst>
              <a:ext uri="{FF2B5EF4-FFF2-40B4-BE49-F238E27FC236}">
                <a16:creationId xmlns:a16="http://schemas.microsoft.com/office/drawing/2014/main" id="{446D2603-745C-4F4F-934C-4074C3E6407C}"/>
              </a:ext>
            </a:extLst>
          </p:cNvPr>
          <p:cNvSpPr/>
          <p:nvPr/>
        </p:nvSpPr>
        <p:spPr>
          <a:xfrm>
            <a:off x="708692" y="3467184"/>
            <a:ext cx="1447800" cy="6787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Reply CTS</a:t>
            </a:r>
          </a:p>
        </p:txBody>
      </p:sp>
      <p:sp>
        <p:nvSpPr>
          <p:cNvPr id="3" name="Rectangle: Rounded Corners 2">
            <a:extLst>
              <a:ext uri="{FF2B5EF4-FFF2-40B4-BE49-F238E27FC236}">
                <a16:creationId xmlns:a16="http://schemas.microsoft.com/office/drawing/2014/main" id="{25374C5C-0693-416E-8990-24108A34BA80}"/>
              </a:ext>
            </a:extLst>
          </p:cNvPr>
          <p:cNvSpPr/>
          <p:nvPr/>
        </p:nvSpPr>
        <p:spPr>
          <a:xfrm>
            <a:off x="3261953" y="5083703"/>
            <a:ext cx="3291248" cy="118151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16AFEE-DEA6-47A2-AC2D-A91E2D059AF7}"/>
              </a:ext>
            </a:extLst>
          </p:cNvPr>
          <p:cNvSpPr txBox="1"/>
          <p:nvPr/>
        </p:nvSpPr>
        <p:spPr>
          <a:xfrm>
            <a:off x="3890415" y="6304840"/>
            <a:ext cx="2362200" cy="369332"/>
          </a:xfrm>
          <a:prstGeom prst="rect">
            <a:avLst/>
          </a:prstGeom>
          <a:noFill/>
        </p:spPr>
        <p:txBody>
          <a:bodyPr wrap="square" rtlCol="0">
            <a:spAutoFit/>
          </a:bodyPr>
          <a:lstStyle/>
          <a:p>
            <a:r>
              <a:rPr lang="en-US" dirty="0"/>
              <a:t>Traditional Receiver</a:t>
            </a:r>
          </a:p>
        </p:txBody>
      </p:sp>
      <p:sp>
        <p:nvSpPr>
          <p:cNvPr id="4" name="Arrow: Right 3">
            <a:extLst>
              <a:ext uri="{FF2B5EF4-FFF2-40B4-BE49-F238E27FC236}">
                <a16:creationId xmlns:a16="http://schemas.microsoft.com/office/drawing/2014/main" id="{D79B0AA2-E172-4ED6-8E0B-81D8406D9B54}"/>
              </a:ext>
            </a:extLst>
          </p:cNvPr>
          <p:cNvSpPr/>
          <p:nvPr/>
        </p:nvSpPr>
        <p:spPr>
          <a:xfrm rot="16200000">
            <a:off x="987030" y="4336364"/>
            <a:ext cx="786749" cy="496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1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82 -0.00278 L -0.00104 0.48333 L 0.23099 0.48889 L 0.23099 0.48889 " pathEditMode="relative" ptsTypes="AAAA">
                                      <p:cBhvr>
                                        <p:cTn id="6" dur="2000" fill="hold"/>
                                        <p:tgtEl>
                                          <p:spTgt spid="7"/>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grpId="1" nodeType="afterEffect">
                                  <p:stCondLst>
                                    <p:cond delay="0"/>
                                  </p:stCondLst>
                                  <p:childTnLst>
                                    <p:animMotion origin="layout" path="M 1.875E-6 -4.81481E-6 L 0.22956 -4.81481E-6 " pathEditMode="relative" rAng="0" ptsTypes="AA">
                                      <p:cBhvr>
                                        <p:cTn id="15" dur="1000" fill="hold"/>
                                        <p:tgtEl>
                                          <p:spTgt spid="39"/>
                                        </p:tgtEl>
                                        <p:attrNameLst>
                                          <p:attrName>ppt_x</p:attrName>
                                          <p:attrName>ppt_y</p:attrName>
                                        </p:attrNameLst>
                                      </p:cBhvr>
                                      <p:rCtr x="11471" y="0"/>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2" nodeType="clickEffect">
                                  <p:stCondLst>
                                    <p:cond delay="0"/>
                                  </p:stCondLst>
                                  <p:childTnLst>
                                    <p:set>
                                      <p:cBhvr>
                                        <p:cTn id="19" dur="1" fill="hold">
                                          <p:stCondLst>
                                            <p:cond delay="0"/>
                                          </p:stCondLst>
                                        </p:cTn>
                                        <p:tgtEl>
                                          <p:spTgt spid="3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0" nodeType="afterEffect">
                                  <p:stCondLst>
                                    <p:cond delay="0"/>
                                  </p:stCondLst>
                                  <p:childTnLst>
                                    <p:animMotion origin="layout" path="M -2.08333E-7 -4.81481E-6 L -0.00039 -0.45717 " pathEditMode="relative" rAng="0" ptsTypes="AA">
                                      <p:cBhvr>
                                        <p:cTn id="36" dur="1000" fill="hold"/>
                                        <p:tgtEl>
                                          <p:spTgt spid="54"/>
                                        </p:tgtEl>
                                        <p:attrNameLst>
                                          <p:attrName>ppt_x</p:attrName>
                                          <p:attrName>ppt_y</p:attrName>
                                        </p:attrNameLst>
                                      </p:cBhvr>
                                      <p:rCtr x="299" y="-22870"/>
                                    </p:animMotion>
                                  </p:childTnLst>
                                </p:cTn>
                              </p:par>
                              <p:par>
                                <p:cTn id="37" presetID="1" presetClass="exit" presetSubtype="0" fill="hold"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par>
                          <p:cTn id="45" fill="hold">
                            <p:stCondLst>
                              <p:cond delay="1000"/>
                            </p:stCondLst>
                            <p:childTnLst>
                              <p:par>
                                <p:cTn id="46" presetID="42" presetClass="path" presetSubtype="0" accel="50000" decel="50000" fill="hold" grpId="1" nodeType="afterEffect">
                                  <p:stCondLst>
                                    <p:cond delay="0"/>
                                  </p:stCondLst>
                                  <p:childTnLst>
                                    <p:animMotion origin="layout" path="M 4.16667E-7 1.11111E-6 L -0.23099 0.00278 " pathEditMode="relative" rAng="0" ptsTypes="AA">
                                      <p:cBhvr>
                                        <p:cTn id="47" dur="1000" fill="hold"/>
                                        <p:tgtEl>
                                          <p:spTgt spid="63"/>
                                        </p:tgtEl>
                                        <p:attrNameLst>
                                          <p:attrName>ppt_x</p:attrName>
                                          <p:attrName>ppt_y</p:attrName>
                                        </p:attrNameLst>
                                      </p:cBhvr>
                                      <p:rCtr x="-11549" y="139"/>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3" grpId="0" animBg="1"/>
      <p:bldP spid="39" grpId="0"/>
      <p:bldP spid="39" grpId="1"/>
      <p:bldP spid="39" grpId="2"/>
      <p:bldP spid="54" grpId="0"/>
      <p:bldP spid="54" grpId="1"/>
      <p:bldP spid="55" grpId="0"/>
      <p:bldP spid="56" grpId="0"/>
      <p:bldP spid="63" grpId="0"/>
      <p:bldP spid="63" grpId="1"/>
      <p:bldP spid="57" grpId="0" animBg="1"/>
      <p:bldP spid="65"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540609" y="2432384"/>
            <a:ext cx="1517996" cy="403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48" name="Rectangle 47"/>
          <p:cNvSpPr/>
          <p:nvPr/>
        </p:nvSpPr>
        <p:spPr>
          <a:xfrm>
            <a:off x="3540609" y="2835615"/>
            <a:ext cx="1517996" cy="403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43" name="Rectangle 42"/>
          <p:cNvSpPr/>
          <p:nvPr/>
        </p:nvSpPr>
        <p:spPr>
          <a:xfrm>
            <a:off x="3540609" y="2029153"/>
            <a:ext cx="1517996" cy="4032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panose="020B0604020202020204" pitchFamily="34" charset="0"/>
                <a:cs typeface="Helvetica" panose="020B0604020202020204" pitchFamily="34" charset="0"/>
              </a:rPr>
              <a:t>Tooth Table</a:t>
            </a:r>
          </a:p>
        </p:txBody>
      </p:sp>
      <p:sp>
        <p:nvSpPr>
          <p:cNvPr id="42" name="Rectangle 41">
            <a:extLst>
              <a:ext uri="{FF2B5EF4-FFF2-40B4-BE49-F238E27FC236}">
                <a16:creationId xmlns:a16="http://schemas.microsoft.com/office/drawing/2014/main" id="{7103DA44-B5AF-4BD5-9344-D96F8C29D385}"/>
              </a:ext>
            </a:extLst>
          </p:cNvPr>
          <p:cNvSpPr/>
          <p:nvPr/>
        </p:nvSpPr>
        <p:spPr>
          <a:xfrm>
            <a:off x="5451577" y="5438795"/>
            <a:ext cx="914400" cy="6787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CRC</a:t>
            </a:r>
          </a:p>
        </p:txBody>
      </p:sp>
      <p:sp>
        <p:nvSpPr>
          <p:cNvPr id="36" name="Content Placeholder 5">
            <a:extLst>
              <a:ext uri="{FF2B5EF4-FFF2-40B4-BE49-F238E27FC236}">
                <a16:creationId xmlns:a16="http://schemas.microsoft.com/office/drawing/2014/main" id="{0EAED45F-AA41-4994-A3EE-CBB70F126C91}"/>
              </a:ext>
            </a:extLst>
          </p:cNvPr>
          <p:cNvSpPr>
            <a:spLocks noGrp="1"/>
          </p:cNvSpPr>
          <p:nvPr>
            <p:ph idx="1"/>
          </p:nvPr>
        </p:nvSpPr>
        <p:spPr>
          <a:xfrm>
            <a:off x="76200" y="1143007"/>
            <a:ext cx="11963400" cy="5570790"/>
          </a:xfrm>
        </p:spPr>
        <p:txBody>
          <a:bodyPr/>
          <a:lstStyle/>
          <a:p>
            <a:r>
              <a:rPr lang="en-US" dirty="0"/>
              <a:t>Store RTS when no collision happens</a:t>
            </a:r>
          </a:p>
        </p:txBody>
      </p:sp>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err="1"/>
              <a:t>CombDec</a:t>
            </a:r>
            <a:endParaRPr lang="en-US" dirty="0"/>
          </a:p>
        </p:txBody>
      </p:sp>
      <p:pic>
        <p:nvPicPr>
          <p:cNvPr id="1945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804673" y="5348435"/>
            <a:ext cx="1222375" cy="916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rot="16200000">
            <a:off x="1281178" y="4775019"/>
            <a:ext cx="302831" cy="920200"/>
          </a:xfrm>
          <a:prstGeom prst="rect">
            <a:avLst/>
          </a:prstGeom>
        </p:spPr>
      </p:pic>
      <p:sp>
        <p:nvSpPr>
          <p:cNvPr id="44" name="Rectangle 43">
            <a:extLst>
              <a:ext uri="{FF2B5EF4-FFF2-40B4-BE49-F238E27FC236}">
                <a16:creationId xmlns:a16="http://schemas.microsoft.com/office/drawing/2014/main" id="{7103DA44-B5AF-4BD5-9344-D96F8C29D385}"/>
              </a:ext>
            </a:extLst>
          </p:cNvPr>
          <p:cNvSpPr/>
          <p:nvPr/>
        </p:nvSpPr>
        <p:spPr>
          <a:xfrm>
            <a:off x="9330306" y="8062452"/>
            <a:ext cx="1279849" cy="67874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Data decoding</a:t>
            </a:r>
          </a:p>
        </p:txBody>
      </p:sp>
      <p:sp>
        <p:nvSpPr>
          <p:cNvPr id="39" name="TextBox 38">
            <a:extLst>
              <a:ext uri="{FF2B5EF4-FFF2-40B4-BE49-F238E27FC236}">
                <a16:creationId xmlns:a16="http://schemas.microsoft.com/office/drawing/2014/main" id="{46B0963A-80E9-42D3-BD89-DEDCBD43BB65}"/>
              </a:ext>
            </a:extLst>
          </p:cNvPr>
          <p:cNvSpPr txBox="1"/>
          <p:nvPr/>
        </p:nvSpPr>
        <p:spPr>
          <a:xfrm>
            <a:off x="3890415" y="5571557"/>
            <a:ext cx="878710"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1101</a:t>
            </a:r>
          </a:p>
        </p:txBody>
      </p:sp>
      <p:sp>
        <p:nvSpPr>
          <p:cNvPr id="55" name="TextBox 54">
            <a:extLst>
              <a:ext uri="{FF2B5EF4-FFF2-40B4-BE49-F238E27FC236}">
                <a16:creationId xmlns:a16="http://schemas.microsoft.com/office/drawing/2014/main" id="{2F77BC4F-77E6-468D-B6B7-E803B44FA269}"/>
              </a:ext>
            </a:extLst>
          </p:cNvPr>
          <p:cNvSpPr txBox="1"/>
          <p:nvPr/>
        </p:nvSpPr>
        <p:spPr>
          <a:xfrm>
            <a:off x="11582399" y="8170990"/>
            <a:ext cx="914401" cy="461665"/>
          </a:xfrm>
          <a:prstGeom prst="rect">
            <a:avLst/>
          </a:prstGeom>
          <a:noFill/>
        </p:spPr>
        <p:txBody>
          <a:bodyPr wrap="square" rtlCol="0">
            <a:spAutoFit/>
          </a:bodyPr>
          <a:lstStyle/>
          <a:p>
            <a:r>
              <a:rPr lang="en-US" sz="2400" dirty="0">
                <a:solidFill>
                  <a:schemeClr val="accent6">
                    <a:lumMod val="60000"/>
                    <a:lumOff val="40000"/>
                  </a:schemeClr>
                </a:solidFill>
                <a:latin typeface="Helvetica" panose="020B0604020202020204" pitchFamily="34" charset="0"/>
                <a:cs typeface="Helvetica" panose="020B0604020202020204" pitchFamily="34" charset="0"/>
              </a:rPr>
              <a:t>1001</a:t>
            </a:r>
            <a:endParaRPr lang="en-US" sz="2400" dirty="0">
              <a:solidFill>
                <a:schemeClr val="accent5">
                  <a:lumMod val="75000"/>
                </a:schemeClr>
              </a:solidFill>
              <a:latin typeface="Helvetica" panose="020B0604020202020204" pitchFamily="34" charset="0"/>
              <a:cs typeface="Helvetica" panose="020B0604020202020204" pitchFamily="34" charset="0"/>
            </a:endParaRPr>
          </a:p>
        </p:txBody>
      </p:sp>
      <p:sp>
        <p:nvSpPr>
          <p:cNvPr id="56" name="TextBox 55">
            <a:extLst>
              <a:ext uri="{FF2B5EF4-FFF2-40B4-BE49-F238E27FC236}">
                <a16:creationId xmlns:a16="http://schemas.microsoft.com/office/drawing/2014/main" id="{3CD81964-B700-4336-90EA-FA8E47999A1E}"/>
              </a:ext>
            </a:extLst>
          </p:cNvPr>
          <p:cNvSpPr txBox="1"/>
          <p:nvPr/>
        </p:nvSpPr>
        <p:spPr>
          <a:xfrm>
            <a:off x="6245397" y="7684084"/>
            <a:ext cx="914401" cy="461665"/>
          </a:xfrm>
          <a:prstGeom prst="rect">
            <a:avLst/>
          </a:prstGeom>
          <a:noFill/>
        </p:spPr>
        <p:txBody>
          <a:bodyPr wrap="square" rtlCol="0">
            <a:spAutoFit/>
          </a:bodyPr>
          <a:lstStyle/>
          <a:p>
            <a:r>
              <a:rPr lang="en-US" sz="2400" dirty="0">
                <a:solidFill>
                  <a:schemeClr val="accent6">
                    <a:lumMod val="60000"/>
                    <a:lumOff val="40000"/>
                  </a:schemeClr>
                </a:solidFill>
                <a:latin typeface="Helvetica" panose="020B0604020202020204" pitchFamily="34" charset="0"/>
                <a:cs typeface="Helvetica" panose="020B0604020202020204" pitchFamily="34" charset="0"/>
              </a:rPr>
              <a:t>1001</a:t>
            </a:r>
            <a:endParaRPr lang="en-US" sz="2400" dirty="0">
              <a:solidFill>
                <a:schemeClr val="accent5">
                  <a:lumMod val="75000"/>
                </a:schemeClr>
              </a:solidFill>
              <a:latin typeface="Helvetica" panose="020B0604020202020204" pitchFamily="34" charset="0"/>
              <a:cs typeface="Helvetica" panose="020B0604020202020204" pitchFamily="34" charset="0"/>
            </a:endParaRPr>
          </a:p>
        </p:txBody>
      </p:sp>
      <p:sp>
        <p:nvSpPr>
          <p:cNvPr id="65" name="Rectangle 64">
            <a:extLst>
              <a:ext uri="{FF2B5EF4-FFF2-40B4-BE49-F238E27FC236}">
                <a16:creationId xmlns:a16="http://schemas.microsoft.com/office/drawing/2014/main" id="{446D2603-745C-4F4F-934C-4074C3E6407C}"/>
              </a:ext>
            </a:extLst>
          </p:cNvPr>
          <p:cNvSpPr/>
          <p:nvPr/>
        </p:nvSpPr>
        <p:spPr>
          <a:xfrm>
            <a:off x="708692" y="3467184"/>
            <a:ext cx="1447800" cy="6787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Reply CTS</a:t>
            </a:r>
          </a:p>
        </p:txBody>
      </p:sp>
      <p:sp>
        <p:nvSpPr>
          <p:cNvPr id="3" name="Rectangle: Rounded Corners 2">
            <a:extLst>
              <a:ext uri="{FF2B5EF4-FFF2-40B4-BE49-F238E27FC236}">
                <a16:creationId xmlns:a16="http://schemas.microsoft.com/office/drawing/2014/main" id="{25374C5C-0693-416E-8990-24108A34BA80}"/>
              </a:ext>
            </a:extLst>
          </p:cNvPr>
          <p:cNvSpPr/>
          <p:nvPr/>
        </p:nvSpPr>
        <p:spPr>
          <a:xfrm>
            <a:off x="3261953" y="5083703"/>
            <a:ext cx="3291248" cy="118151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16AFEE-DEA6-47A2-AC2D-A91E2D059AF7}"/>
              </a:ext>
            </a:extLst>
          </p:cNvPr>
          <p:cNvSpPr txBox="1"/>
          <p:nvPr/>
        </p:nvSpPr>
        <p:spPr>
          <a:xfrm>
            <a:off x="3890415" y="6304840"/>
            <a:ext cx="2362200" cy="369332"/>
          </a:xfrm>
          <a:prstGeom prst="rect">
            <a:avLst/>
          </a:prstGeom>
          <a:noFill/>
        </p:spPr>
        <p:txBody>
          <a:bodyPr wrap="square" rtlCol="0">
            <a:spAutoFit/>
          </a:bodyPr>
          <a:lstStyle/>
          <a:p>
            <a:r>
              <a:rPr lang="en-US" dirty="0"/>
              <a:t>Traditional Receiver</a:t>
            </a:r>
          </a:p>
        </p:txBody>
      </p:sp>
      <p:sp>
        <p:nvSpPr>
          <p:cNvPr id="4" name="Arrow: Right 3">
            <a:extLst>
              <a:ext uri="{FF2B5EF4-FFF2-40B4-BE49-F238E27FC236}">
                <a16:creationId xmlns:a16="http://schemas.microsoft.com/office/drawing/2014/main" id="{D79B0AA2-E172-4ED6-8E0B-81D8406D9B54}"/>
              </a:ext>
            </a:extLst>
          </p:cNvPr>
          <p:cNvSpPr/>
          <p:nvPr/>
        </p:nvSpPr>
        <p:spPr>
          <a:xfrm rot="16200000">
            <a:off x="987030" y="4336364"/>
            <a:ext cx="786749" cy="496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8BB855E-0BA3-4FB5-86D8-6ABA129BAA13}"/>
              </a:ext>
            </a:extLst>
          </p:cNvPr>
          <p:cNvPicPr>
            <a:picLocks noChangeAspect="1"/>
          </p:cNvPicPr>
          <p:nvPr/>
        </p:nvPicPr>
        <p:blipFill>
          <a:blip r:embed="rId6"/>
          <a:stretch>
            <a:fillRect/>
          </a:stretch>
        </p:blipFill>
        <p:spPr>
          <a:xfrm>
            <a:off x="7002983" y="5166899"/>
            <a:ext cx="313627" cy="363071"/>
          </a:xfrm>
          <a:prstGeom prst="rect">
            <a:avLst/>
          </a:prstGeom>
        </p:spPr>
      </p:pic>
      <p:pic>
        <p:nvPicPr>
          <p:cNvPr id="25" name="Picture 24">
            <a:extLst>
              <a:ext uri="{FF2B5EF4-FFF2-40B4-BE49-F238E27FC236}">
                <a16:creationId xmlns:a16="http://schemas.microsoft.com/office/drawing/2014/main" id="{8AE79DE4-5626-4EBE-875C-E796393E9415}"/>
              </a:ext>
            </a:extLst>
          </p:cNvPr>
          <p:cNvPicPr>
            <a:picLocks noChangeAspect="1"/>
          </p:cNvPicPr>
          <p:nvPr/>
        </p:nvPicPr>
        <p:blipFill>
          <a:blip r:embed="rId7"/>
          <a:stretch>
            <a:fillRect/>
          </a:stretch>
        </p:blipFill>
        <p:spPr>
          <a:xfrm>
            <a:off x="1151444" y="2264675"/>
            <a:ext cx="537281" cy="429733"/>
          </a:xfrm>
          <a:prstGeom prst="rect">
            <a:avLst/>
          </a:prstGeom>
        </p:spPr>
      </p:pic>
      <p:sp>
        <p:nvSpPr>
          <p:cNvPr id="26" name="TextBox 25">
            <a:extLst>
              <a:ext uri="{FF2B5EF4-FFF2-40B4-BE49-F238E27FC236}">
                <a16:creationId xmlns:a16="http://schemas.microsoft.com/office/drawing/2014/main" id="{E062618C-17D3-4866-B57C-FF55AC73EBFB}"/>
              </a:ext>
            </a:extLst>
          </p:cNvPr>
          <p:cNvSpPr txBox="1"/>
          <p:nvPr/>
        </p:nvSpPr>
        <p:spPr>
          <a:xfrm>
            <a:off x="3954267" y="2432384"/>
            <a:ext cx="914401"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i0i0</a:t>
            </a:r>
          </a:p>
        </p:txBody>
      </p:sp>
      <p:sp>
        <p:nvSpPr>
          <p:cNvPr id="27" name="TextBox 26">
            <a:extLst>
              <a:ext uri="{FF2B5EF4-FFF2-40B4-BE49-F238E27FC236}">
                <a16:creationId xmlns:a16="http://schemas.microsoft.com/office/drawing/2014/main" id="{B072FAA7-E0FB-46E9-AE9F-525A7B1F3405}"/>
              </a:ext>
            </a:extLst>
          </p:cNvPr>
          <p:cNvSpPr txBox="1"/>
          <p:nvPr/>
        </p:nvSpPr>
        <p:spPr>
          <a:xfrm>
            <a:off x="3954267" y="2830301"/>
            <a:ext cx="914401"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00ii</a:t>
            </a:r>
          </a:p>
        </p:txBody>
      </p:sp>
      <p:sp>
        <p:nvSpPr>
          <p:cNvPr id="29" name="Rectangle: Rounded Corners 28">
            <a:extLst>
              <a:ext uri="{FF2B5EF4-FFF2-40B4-BE49-F238E27FC236}">
                <a16:creationId xmlns:a16="http://schemas.microsoft.com/office/drawing/2014/main" id="{8398D47D-7466-485B-9BD5-6943C549A998}"/>
              </a:ext>
            </a:extLst>
          </p:cNvPr>
          <p:cNvSpPr/>
          <p:nvPr/>
        </p:nvSpPr>
        <p:spPr>
          <a:xfrm>
            <a:off x="5506482" y="1717475"/>
            <a:ext cx="6533118" cy="31634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Bent-Up 4">
            <a:extLst>
              <a:ext uri="{FF2B5EF4-FFF2-40B4-BE49-F238E27FC236}">
                <a16:creationId xmlns:a16="http://schemas.microsoft.com/office/drawing/2014/main" id="{0CEFF637-9320-4C12-8089-5D2C47197116}"/>
              </a:ext>
            </a:extLst>
          </p:cNvPr>
          <p:cNvSpPr/>
          <p:nvPr/>
        </p:nvSpPr>
        <p:spPr>
          <a:xfrm>
            <a:off x="7873364" y="4880925"/>
            <a:ext cx="1526340" cy="1015468"/>
          </a:xfrm>
          <a:prstGeom prst="bentUpArrow">
            <a:avLst>
              <a:gd name="adj1" fmla="val 11943"/>
              <a:gd name="adj2" fmla="val 15207"/>
              <a:gd name="adj3" fmla="val 15861"/>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D5DFA4B-2E96-45D4-B90A-319AC5720319}"/>
              </a:ext>
            </a:extLst>
          </p:cNvPr>
          <p:cNvSpPr txBox="1"/>
          <p:nvPr/>
        </p:nvSpPr>
        <p:spPr>
          <a:xfrm>
            <a:off x="8305800" y="1319568"/>
            <a:ext cx="1410595" cy="369332"/>
          </a:xfrm>
          <a:prstGeom prst="rect">
            <a:avLst/>
          </a:prstGeom>
          <a:noFill/>
        </p:spPr>
        <p:txBody>
          <a:bodyPr wrap="square" rtlCol="0">
            <a:spAutoFit/>
          </a:bodyPr>
          <a:lstStyle/>
          <a:p>
            <a:r>
              <a:rPr lang="en-US" dirty="0" err="1"/>
              <a:t>CombDec</a:t>
            </a:r>
            <a:endParaRPr lang="en-US" dirty="0"/>
          </a:p>
        </p:txBody>
      </p:sp>
      <p:pic>
        <p:nvPicPr>
          <p:cNvPr id="14" name="Picture 13">
            <a:extLst>
              <a:ext uri="{FF2B5EF4-FFF2-40B4-BE49-F238E27FC236}">
                <a16:creationId xmlns:a16="http://schemas.microsoft.com/office/drawing/2014/main" id="{FEF31E87-0906-49F1-B68B-B664E27C5D83}"/>
              </a:ext>
            </a:extLst>
          </p:cNvPr>
          <p:cNvPicPr>
            <a:picLocks noChangeAspect="1"/>
          </p:cNvPicPr>
          <p:nvPr/>
        </p:nvPicPr>
        <p:blipFill>
          <a:blip r:embed="rId8"/>
          <a:stretch>
            <a:fillRect/>
          </a:stretch>
        </p:blipFill>
        <p:spPr>
          <a:xfrm>
            <a:off x="630152" y="4678147"/>
            <a:ext cx="1526340" cy="951399"/>
          </a:xfrm>
          <a:prstGeom prst="rect">
            <a:avLst/>
          </a:prstGeom>
        </p:spPr>
      </p:pic>
      <p:sp>
        <p:nvSpPr>
          <p:cNvPr id="46" name="TextBox 45">
            <a:extLst>
              <a:ext uri="{FF2B5EF4-FFF2-40B4-BE49-F238E27FC236}">
                <a16:creationId xmlns:a16="http://schemas.microsoft.com/office/drawing/2014/main" id="{4168B0F5-F148-4A3F-9B77-FD0CFEC9A32F}"/>
              </a:ext>
            </a:extLst>
          </p:cNvPr>
          <p:cNvSpPr txBox="1"/>
          <p:nvPr/>
        </p:nvSpPr>
        <p:spPr>
          <a:xfrm>
            <a:off x="5941804" y="2986549"/>
            <a:ext cx="1841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Collided RTS</a:t>
            </a:r>
          </a:p>
        </p:txBody>
      </p:sp>
      <p:graphicFrame>
        <p:nvGraphicFramePr>
          <p:cNvPr id="49" name="Object 48">
            <a:extLst>
              <a:ext uri="{FF2B5EF4-FFF2-40B4-BE49-F238E27FC236}">
                <a16:creationId xmlns:a16="http://schemas.microsoft.com/office/drawing/2014/main" id="{20501479-60D9-45A1-9ADF-40EED0A528FF}"/>
              </a:ext>
            </a:extLst>
          </p:cNvPr>
          <p:cNvGraphicFramePr>
            <a:graphicFrameLocks noChangeAspect="1"/>
          </p:cNvGraphicFramePr>
          <p:nvPr>
            <p:extLst>
              <p:ext uri="{D42A27DB-BD31-4B8C-83A1-F6EECF244321}">
                <p14:modId xmlns:p14="http://schemas.microsoft.com/office/powerpoint/2010/main" val="3622319130"/>
              </p:ext>
            </p:extLst>
          </p:nvPr>
        </p:nvGraphicFramePr>
        <p:xfrm>
          <a:off x="7416991" y="3083691"/>
          <a:ext cx="194547" cy="259396"/>
        </p:xfrm>
        <a:graphic>
          <a:graphicData uri="http://schemas.openxmlformats.org/presentationml/2006/ole">
            <mc:AlternateContent xmlns:mc="http://schemas.openxmlformats.org/markup-compatibility/2006">
              <mc:Choice xmlns:v="urn:schemas-microsoft-com:vml" Requires="v">
                <p:oleObj spid="_x0000_s80136" name="Equation" r:id="rId9" imgW="266400" imgH="355320" progId="Equation.DSMT4">
                  <p:embed/>
                </p:oleObj>
              </mc:Choice>
              <mc:Fallback>
                <p:oleObj name="Equation" r:id="rId9" imgW="266400" imgH="35532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10"/>
                      <a:stretch>
                        <a:fillRect/>
                      </a:stretch>
                    </p:blipFill>
                    <p:spPr>
                      <a:xfrm>
                        <a:off x="7416991" y="3083691"/>
                        <a:ext cx="194547" cy="259396"/>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33B8C171-5A5B-40FD-B3F6-EF36DAB644BD}"/>
              </a:ext>
            </a:extLst>
          </p:cNvPr>
          <p:cNvGraphicFramePr>
            <a:graphicFrameLocks noChangeAspect="1"/>
          </p:cNvGraphicFramePr>
          <p:nvPr>
            <p:extLst>
              <p:ext uri="{D42A27DB-BD31-4B8C-83A1-F6EECF244321}">
                <p14:modId xmlns:p14="http://schemas.microsoft.com/office/powerpoint/2010/main" val="3595650770"/>
              </p:ext>
            </p:extLst>
          </p:nvPr>
        </p:nvGraphicFramePr>
        <p:xfrm>
          <a:off x="5955914" y="3809620"/>
          <a:ext cx="1332820" cy="352805"/>
        </p:xfrm>
        <a:graphic>
          <a:graphicData uri="http://schemas.openxmlformats.org/presentationml/2006/ole">
            <mc:AlternateContent xmlns:mc="http://schemas.openxmlformats.org/markup-compatibility/2006">
              <mc:Choice xmlns:v="urn:schemas-microsoft-com:vml" Requires="v">
                <p:oleObj spid="_x0000_s80137" name="Equation" r:id="rId11" imgW="1726920" imgH="457200" progId="Equation.DSMT4">
                  <p:embed/>
                </p:oleObj>
              </mc:Choice>
              <mc:Fallback>
                <p:oleObj name="Equation" r:id="rId11" imgW="1726920" imgH="457200" progId="Equation.DSMT4">
                  <p:embed/>
                  <p:pic>
                    <p:nvPicPr>
                      <p:cNvPr id="7" name="Object 6">
                        <a:extLst>
                          <a:ext uri="{FF2B5EF4-FFF2-40B4-BE49-F238E27FC236}">
                            <a16:creationId xmlns:a16="http://schemas.microsoft.com/office/drawing/2014/main" id="{88BE508C-3EBC-48F1-975C-F77607A3E859}"/>
                          </a:ext>
                        </a:extLst>
                      </p:cNvPr>
                      <p:cNvPicPr/>
                      <p:nvPr/>
                    </p:nvPicPr>
                    <p:blipFill>
                      <a:blip r:embed="rId12"/>
                      <a:stretch>
                        <a:fillRect/>
                      </a:stretch>
                    </p:blipFill>
                    <p:spPr>
                      <a:xfrm>
                        <a:off x="5955914" y="3809620"/>
                        <a:ext cx="1332820" cy="352805"/>
                      </a:xfrm>
                      <a:prstGeom prst="rect">
                        <a:avLst/>
                      </a:prstGeom>
                    </p:spPr>
                  </p:pic>
                </p:oleObj>
              </mc:Fallback>
            </mc:AlternateContent>
          </a:graphicData>
        </a:graphic>
      </p:graphicFrame>
      <p:pic>
        <p:nvPicPr>
          <p:cNvPr id="33" name="Picture 32">
            <a:extLst>
              <a:ext uri="{FF2B5EF4-FFF2-40B4-BE49-F238E27FC236}">
                <a16:creationId xmlns:a16="http://schemas.microsoft.com/office/drawing/2014/main" id="{D31A61C9-F32D-4B9B-81C0-7C9F6AB672D0}"/>
              </a:ext>
            </a:extLst>
          </p:cNvPr>
          <p:cNvPicPr>
            <a:picLocks noChangeAspect="1"/>
          </p:cNvPicPr>
          <p:nvPr/>
        </p:nvPicPr>
        <p:blipFill>
          <a:blip r:embed="rId13"/>
          <a:stretch>
            <a:fillRect/>
          </a:stretch>
        </p:blipFill>
        <p:spPr>
          <a:xfrm>
            <a:off x="8218658" y="1847490"/>
            <a:ext cx="3426131" cy="1610399"/>
          </a:xfrm>
          <a:prstGeom prst="rect">
            <a:avLst/>
          </a:prstGeom>
        </p:spPr>
      </p:pic>
      <p:pic>
        <p:nvPicPr>
          <p:cNvPr id="35" name="Picture 34">
            <a:extLst>
              <a:ext uri="{FF2B5EF4-FFF2-40B4-BE49-F238E27FC236}">
                <a16:creationId xmlns:a16="http://schemas.microsoft.com/office/drawing/2014/main" id="{D198E055-5B9D-42FB-8A79-E15D87248658}"/>
              </a:ext>
            </a:extLst>
          </p:cNvPr>
          <p:cNvPicPr>
            <a:picLocks noChangeAspect="1"/>
          </p:cNvPicPr>
          <p:nvPr/>
        </p:nvPicPr>
        <p:blipFill>
          <a:blip r:embed="rId14"/>
          <a:stretch>
            <a:fillRect/>
          </a:stretch>
        </p:blipFill>
        <p:spPr>
          <a:xfrm>
            <a:off x="7896224" y="3249475"/>
            <a:ext cx="4166236" cy="1494665"/>
          </a:xfrm>
          <a:prstGeom prst="rect">
            <a:avLst/>
          </a:prstGeom>
        </p:spPr>
      </p:pic>
      <p:pic>
        <p:nvPicPr>
          <p:cNvPr id="38" name="Picture 37">
            <a:extLst>
              <a:ext uri="{FF2B5EF4-FFF2-40B4-BE49-F238E27FC236}">
                <a16:creationId xmlns:a16="http://schemas.microsoft.com/office/drawing/2014/main" id="{A84D9368-7643-45C4-AFCC-6876909912C4}"/>
              </a:ext>
            </a:extLst>
          </p:cNvPr>
          <p:cNvPicPr>
            <a:picLocks noChangeAspect="1"/>
          </p:cNvPicPr>
          <p:nvPr/>
        </p:nvPicPr>
        <p:blipFill>
          <a:blip r:embed="rId15"/>
          <a:stretch>
            <a:fillRect/>
          </a:stretch>
        </p:blipFill>
        <p:spPr>
          <a:xfrm>
            <a:off x="8218658" y="1840918"/>
            <a:ext cx="3426131" cy="1610398"/>
          </a:xfrm>
          <a:prstGeom prst="rect">
            <a:avLst/>
          </a:prstGeom>
        </p:spPr>
      </p:pic>
      <p:sp>
        <p:nvSpPr>
          <p:cNvPr id="51" name="Rectangle: Rounded Corners 50">
            <a:extLst>
              <a:ext uri="{FF2B5EF4-FFF2-40B4-BE49-F238E27FC236}">
                <a16:creationId xmlns:a16="http://schemas.microsoft.com/office/drawing/2014/main" id="{D030058A-F367-4DFE-BDE4-1E41B1FDE3BC}"/>
              </a:ext>
            </a:extLst>
          </p:cNvPr>
          <p:cNvSpPr/>
          <p:nvPr/>
        </p:nvSpPr>
        <p:spPr>
          <a:xfrm>
            <a:off x="7086600" y="3789817"/>
            <a:ext cx="225659" cy="401183"/>
          </a:xfrm>
          <a:prstGeom prst="roundRect">
            <a:avLst/>
          </a:prstGeom>
          <a:noFill/>
          <a:ln w="28575">
            <a:solidFill>
              <a:srgbClr val="339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60">
            <a:extLst>
              <a:ext uri="{FF2B5EF4-FFF2-40B4-BE49-F238E27FC236}">
                <a16:creationId xmlns:a16="http://schemas.microsoft.com/office/drawing/2014/main" id="{41AD5624-1937-4C57-B9D1-F6919FEA1CE7}"/>
              </a:ext>
            </a:extLst>
          </p:cNvPr>
          <p:cNvSpPr/>
          <p:nvPr/>
        </p:nvSpPr>
        <p:spPr>
          <a:xfrm>
            <a:off x="7537052" y="3831471"/>
            <a:ext cx="446167" cy="311904"/>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52D6D62-93C0-4036-8D4C-2DF7AEC72553}"/>
              </a:ext>
            </a:extLst>
          </p:cNvPr>
          <p:cNvSpPr/>
          <p:nvPr/>
        </p:nvSpPr>
        <p:spPr>
          <a:xfrm>
            <a:off x="8936832" y="1847489"/>
            <a:ext cx="321692" cy="241971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F72B3EF-9861-49CA-84E0-6A9E7C41F4B7}"/>
              </a:ext>
            </a:extLst>
          </p:cNvPr>
          <p:cNvSpPr/>
          <p:nvPr/>
        </p:nvSpPr>
        <p:spPr>
          <a:xfrm>
            <a:off x="10208761" y="1827374"/>
            <a:ext cx="321692" cy="241971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8E9C226-E37B-4BB3-9A6D-BD7A322668E4}"/>
              </a:ext>
            </a:extLst>
          </p:cNvPr>
          <p:cNvSpPr txBox="1"/>
          <p:nvPr/>
        </p:nvSpPr>
        <p:spPr>
          <a:xfrm>
            <a:off x="5065875" y="3497675"/>
            <a:ext cx="914401" cy="830997"/>
          </a:xfrm>
          <a:prstGeom prst="rect">
            <a:avLst/>
          </a:prstGeom>
          <a:noFill/>
        </p:spPr>
        <p:txBody>
          <a:bodyPr wrap="square" rtlCol="0">
            <a:spAutoFit/>
          </a:bodyPr>
          <a:lstStyle/>
          <a:p>
            <a:r>
              <a:rPr lang="en-US" sz="2400" dirty="0" err="1">
                <a:latin typeface="Helvetica" panose="020B0604020202020204" pitchFamily="34" charset="0"/>
                <a:cs typeface="Helvetica" panose="020B0604020202020204" pitchFamily="34" charset="0"/>
              </a:rPr>
              <a:t>i</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i</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i</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i</a:t>
            </a:r>
            <a:endParaRPr lang="en-US" sz="2400" dirty="0">
              <a:latin typeface="Helvetica" panose="020B0604020202020204" pitchFamily="34" charset="0"/>
              <a:cs typeface="Helvetica" panose="020B0604020202020204" pitchFamily="34" charset="0"/>
            </a:endParaRPr>
          </a:p>
          <a:p>
            <a:r>
              <a:rPr lang="en-US" sz="2400" dirty="0" err="1">
                <a:latin typeface="Helvetica" panose="020B0604020202020204" pitchFamily="34" charset="0"/>
                <a:cs typeface="Helvetica" panose="020B0604020202020204" pitchFamily="34" charset="0"/>
              </a:rPr>
              <a:t>i</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i</a:t>
            </a:r>
            <a:r>
              <a:rPr lang="en-US" sz="2400" dirty="0">
                <a:latin typeface="Helvetica" panose="020B0604020202020204" pitchFamily="34" charset="0"/>
                <a:cs typeface="Helvetica" panose="020B0604020202020204" pitchFamily="34" charset="0"/>
              </a:rPr>
              <a:t> I 0</a:t>
            </a:r>
          </a:p>
        </p:txBody>
      </p:sp>
      <p:sp>
        <p:nvSpPr>
          <p:cNvPr id="68" name="TextBox 67">
            <a:extLst>
              <a:ext uri="{FF2B5EF4-FFF2-40B4-BE49-F238E27FC236}">
                <a16:creationId xmlns:a16="http://schemas.microsoft.com/office/drawing/2014/main" id="{F42DFF9C-1384-4888-8082-74DC53C66155}"/>
              </a:ext>
            </a:extLst>
          </p:cNvPr>
          <p:cNvSpPr txBox="1"/>
          <p:nvPr/>
        </p:nvSpPr>
        <p:spPr>
          <a:xfrm>
            <a:off x="3918350" y="5362667"/>
            <a:ext cx="1140255" cy="830997"/>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1111</a:t>
            </a:r>
          </a:p>
          <a:p>
            <a:r>
              <a:rPr lang="en-US" sz="2400" dirty="0">
                <a:latin typeface="Helvetica" panose="020B0604020202020204" pitchFamily="34" charset="0"/>
                <a:cs typeface="Helvetica" panose="020B0604020202020204" pitchFamily="34" charset="0"/>
              </a:rPr>
              <a:t>1100</a:t>
            </a:r>
          </a:p>
        </p:txBody>
      </p:sp>
      <p:sp>
        <p:nvSpPr>
          <p:cNvPr id="17" name="Rectangle 16">
            <a:extLst>
              <a:ext uri="{FF2B5EF4-FFF2-40B4-BE49-F238E27FC236}">
                <a16:creationId xmlns:a16="http://schemas.microsoft.com/office/drawing/2014/main" id="{7103DA44-B5AF-4BD5-9344-D96F8C29D385}"/>
              </a:ext>
            </a:extLst>
          </p:cNvPr>
          <p:cNvSpPr/>
          <p:nvPr/>
        </p:nvSpPr>
        <p:spPr>
          <a:xfrm>
            <a:off x="3620981" y="5453474"/>
            <a:ext cx="1447800" cy="6787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panose="020B0604020202020204" pitchFamily="34" charset="0"/>
                <a:cs typeface="Helvetica" panose="020B0604020202020204" pitchFamily="34" charset="0"/>
              </a:rPr>
              <a:t>Decoding</a:t>
            </a:r>
          </a:p>
        </p:txBody>
      </p:sp>
      <p:pic>
        <p:nvPicPr>
          <p:cNvPr id="69" name="Picture 68">
            <a:extLst>
              <a:ext uri="{FF2B5EF4-FFF2-40B4-BE49-F238E27FC236}">
                <a16:creationId xmlns:a16="http://schemas.microsoft.com/office/drawing/2014/main" id="{26A5E601-AE99-482A-AA79-AB7FBAE14569}"/>
              </a:ext>
            </a:extLst>
          </p:cNvPr>
          <p:cNvPicPr>
            <a:picLocks noChangeAspect="1"/>
          </p:cNvPicPr>
          <p:nvPr/>
        </p:nvPicPr>
        <p:blipFill>
          <a:blip r:embed="rId16"/>
          <a:stretch>
            <a:fillRect/>
          </a:stretch>
        </p:blipFill>
        <p:spPr>
          <a:xfrm>
            <a:off x="6965869" y="5132712"/>
            <a:ext cx="407437" cy="407350"/>
          </a:xfrm>
          <a:prstGeom prst="rect">
            <a:avLst/>
          </a:prstGeom>
        </p:spPr>
      </p:pic>
      <p:sp>
        <p:nvSpPr>
          <p:cNvPr id="58" name="Rectangle 57">
            <a:extLst>
              <a:ext uri="{FF2B5EF4-FFF2-40B4-BE49-F238E27FC236}">
                <a16:creationId xmlns:a16="http://schemas.microsoft.com/office/drawing/2014/main" id="{85346CAC-E062-4446-B7F1-0C5E1D627C20}"/>
              </a:ext>
            </a:extLst>
          </p:cNvPr>
          <p:cNvSpPr/>
          <p:nvPr/>
        </p:nvSpPr>
        <p:spPr>
          <a:xfrm>
            <a:off x="6866765" y="5858124"/>
            <a:ext cx="916572" cy="36933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4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469 -0.00463 L -0.00469 0.47871 L 0.22968 0.48565 L 0.22812 0.48565 " pathEditMode="relative" ptsTypes="AAAA">
                                      <p:cBhvr>
                                        <p:cTn id="11" dur="1000" fill="hold"/>
                                        <p:tgtEl>
                                          <p:spTgt spid="25"/>
                                        </p:tgtEl>
                                        <p:attrNameLst>
                                          <p:attrName>ppt_x</p:attrName>
                                          <p:attrName>ppt_y</p:attrName>
                                        </p:attrNameLst>
                                      </p:cBhvr>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accel="50000" decel="50000" fill="hold" grpId="1" nodeType="afterEffect">
                                  <p:stCondLst>
                                    <p:cond delay="0"/>
                                  </p:stCondLst>
                                  <p:childTnLst>
                                    <p:animMotion origin="layout" path="M 1.875E-6 -4.81481E-6 L 0.22956 -4.81481E-6 " pathEditMode="relative" rAng="0" ptsTypes="AA">
                                      <p:cBhvr>
                                        <p:cTn id="20" dur="500" fill="hold"/>
                                        <p:tgtEl>
                                          <p:spTgt spid="39"/>
                                        </p:tgtEl>
                                        <p:attrNameLst>
                                          <p:attrName>ppt_x</p:attrName>
                                          <p:attrName>ppt_y</p:attrName>
                                        </p:attrNameLst>
                                      </p:cBhvr>
                                      <p:rCtr x="11471" y="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1000"/>
                            </p:stCondLst>
                            <p:childTnLst>
                              <p:par>
                                <p:cTn id="39" presetID="1" presetClass="exit" presetSubtype="0" fill="hold" grpId="1" nodeType="after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par>
                          <p:cTn id="52" fill="hold">
                            <p:stCondLst>
                              <p:cond delay="0"/>
                            </p:stCondLst>
                            <p:childTnLst>
                              <p:par>
                                <p:cTn id="53" presetID="42" presetClass="path" presetSubtype="0" accel="50000" decel="50000" fill="hold" grpId="0" nodeType="afterEffect">
                                  <p:stCondLst>
                                    <p:cond delay="0"/>
                                  </p:stCondLst>
                                  <p:childTnLst>
                                    <p:animMotion origin="layout" path="M 1.04167E-6 -4.44444E-6 L 0.52565 -0.03796 " pathEditMode="relative" rAng="0" ptsTypes="AA">
                                      <p:cBhvr>
                                        <p:cTn id="54" dur="1000" fill="hold"/>
                                        <p:tgtEl>
                                          <p:spTgt spid="26"/>
                                        </p:tgtEl>
                                        <p:attrNameLst>
                                          <p:attrName>ppt_x</p:attrName>
                                          <p:attrName>ppt_y</p:attrName>
                                        </p:attrNameLst>
                                      </p:cBhvr>
                                      <p:rCtr x="26276" y="-1898"/>
                                    </p:animMotion>
                                  </p:childTnLst>
                                </p:cTn>
                              </p:par>
                              <p:par>
                                <p:cTn id="55" presetID="42" presetClass="path" presetSubtype="0" accel="50000" decel="50000" fill="hold" grpId="0" nodeType="withEffect">
                                  <p:stCondLst>
                                    <p:cond delay="0"/>
                                  </p:stCondLst>
                                  <p:childTnLst>
                                    <p:animMotion origin="layout" path="M 1.04167E-6 3.7037E-6 L 0.37904 -0.09584 " pathEditMode="relative" rAng="0" ptsTypes="AA">
                                      <p:cBhvr>
                                        <p:cTn id="56" dur="1000" fill="hold"/>
                                        <p:tgtEl>
                                          <p:spTgt spid="27"/>
                                        </p:tgtEl>
                                        <p:attrNameLst>
                                          <p:attrName>ppt_x</p:attrName>
                                          <p:attrName>ppt_y</p:attrName>
                                        </p:attrNameLst>
                                      </p:cBhvr>
                                      <p:rCtr x="18945" y="-4792"/>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38"/>
                                        </p:tgtEl>
                                        <p:attrNameLst>
                                          <p:attrName>style.visibility</p:attrName>
                                        </p:attrNameLst>
                                      </p:cBhvr>
                                      <p:to>
                                        <p:strVal val="hidden"/>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26"/>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7"/>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par>
                          <p:cTn id="72" fill="hold">
                            <p:stCondLst>
                              <p:cond delay="0"/>
                            </p:stCondLst>
                            <p:childTnLst>
                              <p:par>
                                <p:cTn id="73" presetID="42" presetClass="path" presetSubtype="0" accel="50000" decel="50000" fill="hold" nodeType="afterEffect">
                                  <p:stCondLst>
                                    <p:cond delay="0"/>
                                  </p:stCondLst>
                                  <p:childTnLst>
                                    <p:animMotion origin="layout" path="M -2.70833E-6 1.11111E-6 L 0.44896 -0.39097 " pathEditMode="relative" rAng="0" ptsTypes="AA">
                                      <p:cBhvr>
                                        <p:cTn id="74" dur="1000" fill="hold"/>
                                        <p:tgtEl>
                                          <p:spTgt spid="14"/>
                                        </p:tgtEl>
                                        <p:attrNameLst>
                                          <p:attrName>ppt_x</p:attrName>
                                          <p:attrName>ppt_y</p:attrName>
                                        </p:attrNameLst>
                                      </p:cBhvr>
                                      <p:rCtr x="22448" y="-19560"/>
                                    </p:animMotion>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heel(1)">
                                      <p:cBhvr>
                                        <p:cTn id="88" dur="500"/>
                                        <p:tgtEl>
                                          <p:spTgt spid="51"/>
                                        </p:tgtEl>
                                      </p:cBhvr>
                                    </p:animEffect>
                                  </p:childTnLst>
                                </p:cTn>
                              </p:par>
                            </p:childTnLst>
                          </p:cTn>
                        </p:par>
                        <p:par>
                          <p:cTn id="89" fill="hold">
                            <p:stCondLst>
                              <p:cond delay="500"/>
                            </p:stCondLst>
                            <p:childTnLst>
                              <p:par>
                                <p:cTn id="90" presetID="16" presetClass="entr" presetSubtype="21"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barn(inVertical)">
                                      <p:cBhvr>
                                        <p:cTn id="92" dur="500"/>
                                        <p:tgtEl>
                                          <p:spTgt spid="61"/>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barn(inVertical)">
                                      <p:cBhvr>
                                        <p:cTn id="101" dur="500"/>
                                        <p:tgtEl>
                                          <p:spTgt spid="62"/>
                                        </p:tgtEl>
                                      </p:cBhvr>
                                    </p:animEffect>
                                  </p:childTnLst>
                                </p:cTn>
                              </p:par>
                            </p:childTnLst>
                          </p:cTn>
                        </p:par>
                        <p:par>
                          <p:cTn id="102" fill="hold">
                            <p:stCondLst>
                              <p:cond delay="500"/>
                            </p:stCondLst>
                            <p:childTnLst>
                              <p:par>
                                <p:cTn id="103" presetID="16" presetClass="entr" presetSubtype="21"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barn(inVertical)">
                                      <p:cBhvr>
                                        <p:cTn id="105" dur="500"/>
                                        <p:tgtEl>
                                          <p:spTgt spid="64"/>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7"/>
                                        </p:tgtEl>
                                        <p:attrNameLst>
                                          <p:attrName>style.visibility</p:attrName>
                                        </p:attrNameLst>
                                      </p:cBhvr>
                                      <p:to>
                                        <p:strVal val="visible"/>
                                      </p:to>
                                    </p:set>
                                  </p:childTnLst>
                                </p:cTn>
                              </p:par>
                            </p:childTnLst>
                          </p:cTn>
                        </p:par>
                        <p:par>
                          <p:cTn id="110" fill="hold">
                            <p:stCondLst>
                              <p:cond delay="0"/>
                            </p:stCondLst>
                            <p:childTnLst>
                              <p:par>
                                <p:cTn id="111" presetID="0" presetClass="path" presetSubtype="0" accel="50000" decel="50000" fill="hold" grpId="1" nodeType="afterEffect">
                                  <p:stCondLst>
                                    <p:cond delay="0"/>
                                  </p:stCondLst>
                                  <p:childTnLst>
                                    <p:animMotion origin="layout" path="M 0.01145 -0.03658 L -0.09753 -0.03658 C -0.09766 0.06736 -0.09779 0.17129 -0.09792 0.27546 " pathEditMode="relative" rAng="0" ptsTypes="AAA">
                                      <p:cBhvr>
                                        <p:cTn id="112" dur="1000" fill="hold"/>
                                        <p:tgtEl>
                                          <p:spTgt spid="67"/>
                                        </p:tgtEl>
                                        <p:attrNameLst>
                                          <p:attrName>ppt_x</p:attrName>
                                          <p:attrName>ppt_y</p:attrName>
                                        </p:attrNameLst>
                                      </p:cBhvr>
                                      <p:rCtr x="-5469" y="15602"/>
                                    </p:animMotion>
                                  </p:childTnLst>
                                </p:cTn>
                              </p:par>
                            </p:childTnLst>
                          </p:cTn>
                        </p:par>
                        <p:par>
                          <p:cTn id="113" fill="hold">
                            <p:stCondLst>
                              <p:cond delay="1000"/>
                            </p:stCondLst>
                            <p:childTnLst>
                              <p:par>
                                <p:cTn id="114" presetID="1" presetClass="exit" presetSubtype="0" fill="hold" grpId="2" nodeType="afterEffect">
                                  <p:stCondLst>
                                    <p:cond delay="0"/>
                                  </p:stCondLst>
                                  <p:childTnLst>
                                    <p:set>
                                      <p:cBhvr>
                                        <p:cTn id="115" dur="1" fill="hold">
                                          <p:stCondLst>
                                            <p:cond delay="0"/>
                                          </p:stCondLst>
                                        </p:cTn>
                                        <p:tgtEl>
                                          <p:spTgt spid="67"/>
                                        </p:tgtEl>
                                        <p:attrNameLst>
                                          <p:attrName>style.visibility</p:attrName>
                                        </p:attrNameLst>
                                      </p:cBhvr>
                                      <p:to>
                                        <p:strVal val="hidden"/>
                                      </p:to>
                                    </p:set>
                                  </p:childTnLst>
                                </p:cTn>
                              </p:par>
                              <p:par>
                                <p:cTn id="116" presetID="1" presetClass="entr" presetSubtype="0" fill="hold" grpId="2" nodeType="withEffect">
                                  <p:stCondLst>
                                    <p:cond delay="0"/>
                                  </p:stCondLst>
                                  <p:childTnLst>
                                    <p:set>
                                      <p:cBhvr>
                                        <p:cTn id="117" dur="1" fill="hold">
                                          <p:stCondLst>
                                            <p:cond delay="0"/>
                                          </p:stCondLst>
                                        </p:cTn>
                                        <p:tgtEl>
                                          <p:spTgt spid="68"/>
                                        </p:tgtEl>
                                        <p:attrNameLst>
                                          <p:attrName>style.visibility</p:attrName>
                                        </p:attrNameLst>
                                      </p:cBhvr>
                                      <p:to>
                                        <p:strVal val="visible"/>
                                      </p:to>
                                    </p:set>
                                  </p:childTnLst>
                                </p:cTn>
                              </p:par>
                            </p:childTnLst>
                          </p:cTn>
                        </p:par>
                        <p:par>
                          <p:cTn id="118" fill="hold">
                            <p:stCondLst>
                              <p:cond delay="1000"/>
                            </p:stCondLst>
                            <p:childTnLst>
                              <p:par>
                                <p:cTn id="119" presetID="42" presetClass="path" presetSubtype="0" accel="50000" decel="50000" fill="hold" grpId="3" nodeType="afterEffect">
                                  <p:stCondLst>
                                    <p:cond delay="0"/>
                                  </p:stCondLst>
                                  <p:childTnLst>
                                    <p:animMotion origin="layout" path="M 1.04167E-6 -2.59259E-6 L 0.24088 0.01204 " pathEditMode="relative" rAng="0" ptsTypes="AA">
                                      <p:cBhvr>
                                        <p:cTn id="120" dur="1000" fill="hold"/>
                                        <p:tgtEl>
                                          <p:spTgt spid="68"/>
                                        </p:tgtEl>
                                        <p:attrNameLst>
                                          <p:attrName>ppt_x</p:attrName>
                                          <p:attrName>ppt_y</p:attrName>
                                        </p:attrNameLst>
                                      </p:cBhvr>
                                      <p:rCtr x="12044" y="602"/>
                                    </p:animMotion>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wheel(1)">
                                      <p:cBhvr>
                                        <p:cTn id="129" dur="500"/>
                                        <p:tgtEl>
                                          <p:spTgt spid="58"/>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500"/>
                                        <p:tgtEl>
                                          <p:spTgt spid="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fade">
                                      <p:cBhvr>
                                        <p:cTn id="1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39" grpId="2"/>
      <p:bldP spid="55" grpId="0"/>
      <p:bldP spid="56" grpId="0"/>
      <p:bldP spid="65" grpId="0" animBg="1"/>
      <p:bldP spid="4" grpId="0" animBg="1"/>
      <p:bldP spid="26" grpId="0"/>
      <p:bldP spid="26" grpId="1"/>
      <p:bldP spid="27" grpId="0"/>
      <p:bldP spid="27" grpId="1"/>
      <p:bldP spid="29" grpId="0" animBg="1"/>
      <p:bldP spid="5" grpId="0" animBg="1"/>
      <p:bldP spid="5" grpId="1" animBg="1"/>
      <p:bldP spid="31" grpId="0"/>
      <p:bldP spid="46" grpId="0"/>
      <p:bldP spid="51" grpId="0" animBg="1"/>
      <p:bldP spid="61" grpId="0" animBg="1"/>
      <p:bldP spid="62" grpId="0" animBg="1"/>
      <p:bldP spid="64" grpId="0" animBg="1"/>
      <p:bldP spid="67" grpId="0"/>
      <p:bldP spid="67" grpId="1"/>
      <p:bldP spid="67" grpId="2"/>
      <p:bldP spid="68" grpId="2"/>
      <p:bldP spid="68" grpId="3"/>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p:txBody>
          <a:bodyPr/>
          <a:lstStyle/>
          <a:p>
            <a:r>
              <a:rPr lang="en-US" dirty="0"/>
              <a:t>Broadcast nature of wireless communication</a:t>
            </a:r>
          </a:p>
          <a:p>
            <a:pPr lvl="1">
              <a:buFont typeface="Wingdings" panose="05000000000000000000" pitchFamily="2" charset="2"/>
              <a:buChar char="Ø"/>
            </a:pPr>
            <a:r>
              <a:rPr lang="en-US" dirty="0"/>
              <a:t>Devices need to access to the </a:t>
            </a:r>
            <a:r>
              <a:rPr lang="en-US"/>
              <a:t>wireless channel </a:t>
            </a:r>
            <a:r>
              <a:rPr lang="en-US" dirty="0"/>
              <a:t>one by one</a:t>
            </a:r>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a:t>
            </a:r>
          </a:p>
        </p:txBody>
      </p:sp>
      <p:pic>
        <p:nvPicPr>
          <p:cNvPr id="8" name="Picture 7">
            <a:extLst>
              <a:ext uri="{FF2B5EF4-FFF2-40B4-BE49-F238E27FC236}">
                <a16:creationId xmlns:a16="http://schemas.microsoft.com/office/drawing/2014/main" id="{E6C77BB0-09AF-4053-A4C0-DE588BAF0A85}"/>
              </a:ext>
            </a:extLst>
          </p:cNvPr>
          <p:cNvPicPr>
            <a:picLocks noChangeAspect="1"/>
          </p:cNvPicPr>
          <p:nvPr/>
        </p:nvPicPr>
        <p:blipFill>
          <a:blip r:embed="rId3"/>
          <a:stretch>
            <a:fillRect/>
          </a:stretch>
        </p:blipFill>
        <p:spPr>
          <a:xfrm>
            <a:off x="5638800" y="2942299"/>
            <a:ext cx="1065319" cy="1913600"/>
          </a:xfrm>
          <a:prstGeom prst="rect">
            <a:avLst/>
          </a:prstGeom>
        </p:spPr>
      </p:pic>
      <p:pic>
        <p:nvPicPr>
          <p:cNvPr id="10" name="Picture 9">
            <a:extLst>
              <a:ext uri="{FF2B5EF4-FFF2-40B4-BE49-F238E27FC236}">
                <a16:creationId xmlns:a16="http://schemas.microsoft.com/office/drawing/2014/main" id="{C1FE8661-65C9-47B1-B7F6-C29AA3F31CF5}"/>
              </a:ext>
            </a:extLst>
          </p:cNvPr>
          <p:cNvPicPr>
            <a:picLocks noChangeAspect="1"/>
          </p:cNvPicPr>
          <p:nvPr/>
        </p:nvPicPr>
        <p:blipFill>
          <a:blip r:embed="rId4"/>
          <a:stretch>
            <a:fillRect/>
          </a:stretch>
        </p:blipFill>
        <p:spPr>
          <a:xfrm>
            <a:off x="9015385" y="4317217"/>
            <a:ext cx="378338" cy="966767"/>
          </a:xfrm>
          <a:prstGeom prst="rect">
            <a:avLst/>
          </a:prstGeom>
        </p:spPr>
      </p:pic>
      <p:sp>
        <p:nvSpPr>
          <p:cNvPr id="11" name="Oval 10">
            <a:extLst>
              <a:ext uri="{FF2B5EF4-FFF2-40B4-BE49-F238E27FC236}">
                <a16:creationId xmlns:a16="http://schemas.microsoft.com/office/drawing/2014/main" id="{63CF4B1E-5E8C-41A9-9F4E-63CA6F68354D}"/>
              </a:ext>
            </a:extLst>
          </p:cNvPr>
          <p:cNvSpPr/>
          <p:nvPr/>
        </p:nvSpPr>
        <p:spPr>
          <a:xfrm>
            <a:off x="2213048" y="4191000"/>
            <a:ext cx="1671074" cy="1295401"/>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9DFDCE-4B83-4117-A855-7A3BA1708FDA}"/>
              </a:ext>
            </a:extLst>
          </p:cNvPr>
          <p:cNvSpPr/>
          <p:nvPr/>
        </p:nvSpPr>
        <p:spPr>
          <a:xfrm>
            <a:off x="1466844" y="3581401"/>
            <a:ext cx="3158455" cy="2438401"/>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0FB1519-C3CC-45AF-B432-2B9F3CD83CEC}"/>
              </a:ext>
            </a:extLst>
          </p:cNvPr>
          <p:cNvSpPr/>
          <p:nvPr/>
        </p:nvSpPr>
        <p:spPr>
          <a:xfrm>
            <a:off x="264772" y="2942299"/>
            <a:ext cx="5487732" cy="3610902"/>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772DDA-8AD6-4CD1-B1D3-B42AB86E3252}"/>
              </a:ext>
            </a:extLst>
          </p:cNvPr>
          <p:cNvSpPr/>
          <p:nvPr/>
        </p:nvSpPr>
        <p:spPr>
          <a:xfrm>
            <a:off x="-800697" y="2514601"/>
            <a:ext cx="7620000" cy="4503988"/>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FFC263AA-F978-44C5-90F2-9194D77F0642}"/>
              </a:ext>
            </a:extLst>
          </p:cNvPr>
          <p:cNvSpPr/>
          <p:nvPr/>
        </p:nvSpPr>
        <p:spPr>
          <a:xfrm rot="3840979">
            <a:off x="4320021" y="2735198"/>
            <a:ext cx="423992" cy="2574675"/>
          </a:xfrm>
          <a:prstGeom prst="upArrow">
            <a:avLst>
              <a:gd name="adj1" fmla="val 50000"/>
              <a:gd name="adj2" fmla="val 114110"/>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4977743-51C7-47F2-AE6F-D0796726E1BF}"/>
              </a:ext>
            </a:extLst>
          </p:cNvPr>
          <p:cNvSpPr/>
          <p:nvPr/>
        </p:nvSpPr>
        <p:spPr>
          <a:xfrm>
            <a:off x="8347745" y="4190999"/>
            <a:ext cx="1671074" cy="1295401"/>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CA11F9B-7303-48FB-8CAC-7E258B931427}"/>
              </a:ext>
            </a:extLst>
          </p:cNvPr>
          <p:cNvSpPr/>
          <p:nvPr/>
        </p:nvSpPr>
        <p:spPr>
          <a:xfrm>
            <a:off x="7601541" y="3581400"/>
            <a:ext cx="3158455" cy="2438401"/>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7B31F9-A391-42C3-A174-5AFD5D60B4B3}"/>
              </a:ext>
            </a:extLst>
          </p:cNvPr>
          <p:cNvSpPr/>
          <p:nvPr/>
        </p:nvSpPr>
        <p:spPr>
          <a:xfrm>
            <a:off x="6399469" y="2942298"/>
            <a:ext cx="5487732" cy="3610902"/>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0ED14C2-F30B-48A5-9D67-EA7BD93BD0C0}"/>
              </a:ext>
            </a:extLst>
          </p:cNvPr>
          <p:cNvSpPr/>
          <p:nvPr/>
        </p:nvSpPr>
        <p:spPr>
          <a:xfrm>
            <a:off x="5334000" y="2514600"/>
            <a:ext cx="7620000" cy="4503988"/>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F24EDC-4CEC-4D70-BD0D-26CCE09F12E1}"/>
              </a:ext>
            </a:extLst>
          </p:cNvPr>
          <p:cNvPicPr>
            <a:picLocks noChangeAspect="1"/>
          </p:cNvPicPr>
          <p:nvPr/>
        </p:nvPicPr>
        <p:blipFill>
          <a:blip r:embed="rId5"/>
          <a:stretch>
            <a:fillRect/>
          </a:stretch>
        </p:blipFill>
        <p:spPr>
          <a:xfrm>
            <a:off x="2903826" y="4336672"/>
            <a:ext cx="378338" cy="966767"/>
          </a:xfrm>
          <a:prstGeom prst="rect">
            <a:avLst/>
          </a:prstGeom>
        </p:spPr>
      </p:pic>
      <p:sp>
        <p:nvSpPr>
          <p:cNvPr id="25" name="Arrow: Up 24">
            <a:extLst>
              <a:ext uri="{FF2B5EF4-FFF2-40B4-BE49-F238E27FC236}">
                <a16:creationId xmlns:a16="http://schemas.microsoft.com/office/drawing/2014/main" id="{99EC20C8-6784-486B-BA7A-50696C816E14}"/>
              </a:ext>
            </a:extLst>
          </p:cNvPr>
          <p:cNvSpPr/>
          <p:nvPr/>
        </p:nvSpPr>
        <p:spPr>
          <a:xfrm rot="17741191">
            <a:off x="7562333" y="2751166"/>
            <a:ext cx="423992" cy="2529272"/>
          </a:xfrm>
          <a:prstGeom prst="upArrow">
            <a:avLst>
              <a:gd name="adj1" fmla="val 50000"/>
              <a:gd name="adj2" fmla="val 11411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4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
                                        <p:tgtEl>
                                          <p:spTgt spid="12"/>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
                                        <p:tgtEl>
                                          <p:spTgt spid="13"/>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
                                        <p:tgtEl>
                                          <p:spTgt spid="14"/>
                                        </p:tgtEl>
                                      </p:cBhvr>
                                    </p:animEffect>
                                  </p:childTnLst>
                                </p:cTn>
                              </p:par>
                            </p:childTnLst>
                          </p:cTn>
                        </p:par>
                        <p:par>
                          <p:cTn id="20" fill="hold">
                            <p:stCondLst>
                              <p:cond delay="800"/>
                            </p:stCondLst>
                            <p:childTnLst>
                              <p:par>
                                <p:cTn id="21" presetID="1" presetClass="exit" presetSubtype="0" fill="hold" grpId="1" nodeType="after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par>
                          <p:cTn id="29" fill="hold">
                            <p:stCondLst>
                              <p:cond delay="8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300"/>
                                        <p:tgtEl>
                                          <p:spTgt spid="18"/>
                                        </p:tgtEl>
                                      </p:cBhvr>
                                    </p:animEffect>
                                  </p:childTnLst>
                                </p:cTn>
                              </p:par>
                            </p:childTnLst>
                          </p:cTn>
                        </p:par>
                        <p:par>
                          <p:cTn id="33" fill="hold">
                            <p:stCondLst>
                              <p:cond delay="1100"/>
                            </p:stCondLst>
                            <p:childTnLst>
                              <p:par>
                                <p:cTn id="34" presetID="1" presetClass="exit" presetSubtype="0" fill="hold" grpId="1" nodeType="afterEffect">
                                  <p:stCondLst>
                                    <p:cond delay="0"/>
                                  </p:stCondLst>
                                  <p:childTnLst>
                                    <p:set>
                                      <p:cBhvr>
                                        <p:cTn id="35" dur="1" fill="hold">
                                          <p:stCondLst>
                                            <p:cond delay="0"/>
                                          </p:stCondLst>
                                        </p:cTn>
                                        <p:tgtEl>
                                          <p:spTgt spid="18"/>
                                        </p:tgtEl>
                                        <p:attrNameLst>
                                          <p:attrName>style.visibility</p:attrName>
                                        </p:attrNameLst>
                                      </p:cBhvr>
                                      <p:to>
                                        <p:strVal val="hidden"/>
                                      </p:to>
                                    </p:set>
                                  </p:childTnLst>
                                </p:cTn>
                              </p:par>
                            </p:childTnLst>
                          </p:cTn>
                        </p:par>
                        <p:par>
                          <p:cTn id="36" fill="hold">
                            <p:stCondLst>
                              <p:cond delay="11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
                                        <p:tgtEl>
                                          <p:spTgt spid="19"/>
                                        </p:tgtEl>
                                      </p:cBhvr>
                                    </p:animEffect>
                                  </p:childTnLst>
                                </p:cTn>
                              </p:par>
                            </p:childTnLst>
                          </p:cTn>
                        </p:par>
                        <p:par>
                          <p:cTn id="40" fill="hold">
                            <p:stCondLst>
                              <p:cond delay="12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
                                        <p:tgtEl>
                                          <p:spTgt spid="20"/>
                                        </p:tgtEl>
                                      </p:cBhvr>
                                    </p:animEffect>
                                  </p:childTnLst>
                                </p:cTn>
                              </p:par>
                            </p:childTnLst>
                          </p:cTn>
                        </p:par>
                        <p:par>
                          <p:cTn id="44" fill="hold">
                            <p:stCondLst>
                              <p:cond delay="13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
                                        <p:tgtEl>
                                          <p:spTgt spid="21"/>
                                        </p:tgtEl>
                                      </p:cBhvr>
                                    </p:animEffect>
                                  </p:childTnLst>
                                </p:cTn>
                              </p:par>
                            </p:childTnLst>
                          </p:cTn>
                        </p:par>
                        <p:par>
                          <p:cTn id="48" fill="hold">
                            <p:stCondLst>
                              <p:cond delay="14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
                                        <p:tgtEl>
                                          <p:spTgt spid="22"/>
                                        </p:tgtEl>
                                      </p:cBhvr>
                                    </p:animEffect>
                                  </p:childTnLst>
                                </p:cTn>
                              </p:par>
                            </p:childTnLst>
                          </p:cTn>
                        </p:par>
                        <p:par>
                          <p:cTn id="52" fill="hold">
                            <p:stCondLst>
                              <p:cond delay="1500"/>
                            </p:stCondLst>
                            <p:childTnLst>
                              <p:par>
                                <p:cTn id="53" presetID="1" presetClass="exit" presetSubtype="0" fill="hold" grpId="1" nodeType="after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par>
                          <p:cTn id="61" fill="hold">
                            <p:stCondLst>
                              <p:cond delay="1500"/>
                            </p:stCondLst>
                            <p:childTnLst>
                              <p:par>
                                <p:cTn id="62" presetID="22" presetClass="entr" presetSubtype="4"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300"/>
                                        <p:tgtEl>
                                          <p:spTgt spid="25"/>
                                        </p:tgtEl>
                                      </p:cBhvr>
                                    </p:animEffect>
                                  </p:childTnLst>
                                </p:cTn>
                              </p:par>
                            </p:childTnLst>
                          </p:cTn>
                        </p:par>
                        <p:par>
                          <p:cTn id="65" fill="hold">
                            <p:stCondLst>
                              <p:cond delay="1800"/>
                            </p:stCondLst>
                            <p:childTnLst>
                              <p:par>
                                <p:cTn id="66" presetID="1" presetClass="exit" presetSubtype="0" fill="hold" grpId="1" nodeType="afterEffect">
                                  <p:stCondLst>
                                    <p:cond delay="0"/>
                                  </p:stCondLst>
                                  <p:childTnLst>
                                    <p:set>
                                      <p:cBhvr>
                                        <p:cTn id="67"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5" grpId="0" animBg="1"/>
      <p:bldP spid="2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err="1"/>
              <a:t>CombDec</a:t>
            </a:r>
            <a:r>
              <a:rPr lang="en-US" dirty="0"/>
              <a:t> Architecture</a:t>
            </a:r>
          </a:p>
        </p:txBody>
      </p:sp>
      <p:pic>
        <p:nvPicPr>
          <p:cNvPr id="9" name="Picture 8">
            <a:extLst>
              <a:ext uri="{FF2B5EF4-FFF2-40B4-BE49-F238E27FC236}">
                <a16:creationId xmlns:a16="http://schemas.microsoft.com/office/drawing/2014/main" id="{46F849F7-5B7B-4FEE-9422-E36ED76ED538}"/>
              </a:ext>
            </a:extLst>
          </p:cNvPr>
          <p:cNvPicPr>
            <a:picLocks noChangeAspect="1"/>
          </p:cNvPicPr>
          <p:nvPr/>
        </p:nvPicPr>
        <p:blipFill>
          <a:blip r:embed="rId3"/>
          <a:stretch>
            <a:fillRect/>
          </a:stretch>
        </p:blipFill>
        <p:spPr>
          <a:xfrm>
            <a:off x="1905000" y="1250302"/>
            <a:ext cx="8525481" cy="3962400"/>
          </a:xfrm>
          <a:prstGeom prst="rect">
            <a:avLst/>
          </a:prstGeom>
        </p:spPr>
      </p:pic>
      <p:sp>
        <p:nvSpPr>
          <p:cNvPr id="11" name="Rectangle 10">
            <a:extLst>
              <a:ext uri="{FF2B5EF4-FFF2-40B4-BE49-F238E27FC236}">
                <a16:creationId xmlns:a16="http://schemas.microsoft.com/office/drawing/2014/main" id="{D8651580-7B36-40D0-BC9C-C03A5C079611}"/>
              </a:ext>
            </a:extLst>
          </p:cNvPr>
          <p:cNvSpPr/>
          <p:nvPr/>
        </p:nvSpPr>
        <p:spPr>
          <a:xfrm>
            <a:off x="2286000" y="1219200"/>
            <a:ext cx="8458200" cy="2362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72">
            <a:extLst>
              <a:ext uri="{FF2B5EF4-FFF2-40B4-BE49-F238E27FC236}">
                <a16:creationId xmlns:a16="http://schemas.microsoft.com/office/drawing/2014/main" id="{A05B974B-159F-4484-8E29-DF32B59B3A65}"/>
              </a:ext>
            </a:extLst>
          </p:cNvPr>
          <p:cNvSpPr>
            <a:spLocks noChangeArrowheads="1"/>
          </p:cNvSpPr>
          <p:nvPr/>
        </p:nvSpPr>
        <p:spPr bwMode="auto">
          <a:xfrm>
            <a:off x="1905000" y="5386566"/>
            <a:ext cx="8991600" cy="961667"/>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err="1">
                <a:solidFill>
                  <a:schemeClr val="bg1"/>
                </a:solidFill>
                <a:ea typeface="宋体" panose="02010600030101010101" pitchFamily="2" charset="-122"/>
                <a:sym typeface="Arial" panose="020B0604020202020204" pitchFamily="34" charset="0"/>
              </a:rPr>
              <a:t>CombDec</a:t>
            </a:r>
            <a:r>
              <a:rPr lang="en-US" altLang="zh-CN" sz="2800" b="1" dirty="0">
                <a:solidFill>
                  <a:schemeClr val="bg1"/>
                </a:solidFill>
                <a:ea typeface="宋体" panose="02010600030101010101" pitchFamily="2" charset="-122"/>
                <a:sym typeface="Arial" panose="020B0604020202020204" pitchFamily="34" charset="0"/>
              </a:rPr>
              <a:t> is involved only when collision happens</a:t>
            </a:r>
          </a:p>
        </p:txBody>
      </p:sp>
      <p:sp>
        <p:nvSpPr>
          <p:cNvPr id="6" name="Rectangle 5">
            <a:extLst>
              <a:ext uri="{FF2B5EF4-FFF2-40B4-BE49-F238E27FC236}">
                <a16:creationId xmlns:a16="http://schemas.microsoft.com/office/drawing/2014/main" id="{7C55ED08-F25E-4729-B1B5-47A76DE52913}"/>
              </a:ext>
            </a:extLst>
          </p:cNvPr>
          <p:cNvSpPr/>
          <p:nvPr/>
        </p:nvSpPr>
        <p:spPr>
          <a:xfrm>
            <a:off x="5486400" y="1457024"/>
            <a:ext cx="2895600" cy="698453"/>
          </a:xfrm>
          <a:prstGeom prst="rect">
            <a:avLst/>
          </a:prstGeom>
          <a:solidFill>
            <a:srgbClr val="92D050">
              <a:alpha val="5098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6629400" y="2438400"/>
            <a:ext cx="1524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8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AD11-41CA-4C0B-AD9B-7D940574C1D4}"/>
              </a:ext>
            </a:extLst>
          </p:cNvPr>
          <p:cNvSpPr>
            <a:spLocks noGrp="1"/>
          </p:cNvSpPr>
          <p:nvPr>
            <p:ph type="title"/>
          </p:nvPr>
        </p:nvSpPr>
        <p:spPr/>
        <p:txBody>
          <a:bodyPr/>
          <a:lstStyle/>
          <a:p>
            <a:r>
              <a:rPr lang="en-US" dirty="0"/>
              <a:t>Addressing Issues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7B4C18-65B4-4DA7-9CE1-D56FD45FFF6B}"/>
                  </a:ext>
                </a:extLst>
              </p:cNvPr>
              <p:cNvSpPr>
                <a:spLocks noGrp="1"/>
              </p:cNvSpPr>
              <p:nvPr>
                <p:ph idx="1"/>
              </p:nvPr>
            </p:nvSpPr>
            <p:spPr/>
            <p:txBody>
              <a:bodyPr/>
              <a:lstStyle/>
              <a:p>
                <a:r>
                  <a:rPr lang="en-US" dirty="0"/>
                  <a:t>Q: How to reply CTS for two or more RTS?</a:t>
                </a:r>
              </a:p>
              <a:p>
                <a:pPr lvl="1"/>
                <a:r>
                  <a:rPr lang="en-US" dirty="0"/>
                  <a:t>A: In this paper, we select the device with large NVA to reply CTS (Opinion Way).</a:t>
                </a:r>
              </a:p>
              <a:p>
                <a:pPr lvl="1"/>
                <a:endParaRPr lang="en-US" dirty="0"/>
              </a:p>
              <a:p>
                <a:pPr lvl="1"/>
                <a:endParaRPr lang="en-US" dirty="0"/>
              </a:p>
              <a:p>
                <a:pPr lvl="1"/>
                <a:endParaRPr lang="en-US" dirty="0"/>
              </a:p>
              <a:p>
                <a:pPr lvl="1"/>
                <a:endParaRPr lang="en-US" dirty="0"/>
              </a:p>
              <a:p>
                <a:pPr marL="228600" lvl="1">
                  <a:spcBef>
                    <a:spcPts val="1000"/>
                  </a:spcBef>
                </a:pPr>
                <a:r>
                  <a:rPr lang="en-US" sz="2800" dirty="0"/>
                  <a:t>Q: What is the decoding complexity?</a:t>
                </a:r>
              </a:p>
              <a:p>
                <a:pPr marL="685800" lvl="2">
                  <a:spcBef>
                    <a:spcPts val="1000"/>
                  </a:spcBef>
                </a:pPr>
                <a:r>
                  <a:rPr lang="en-US" sz="2400" dirty="0"/>
                  <a:t>A: After </a:t>
                </a:r>
                <a14:m>
                  <m:oMath xmlns:m="http://schemas.openxmlformats.org/officeDocument/2006/math">
                    <m:d>
                      <m:dPr>
                        <m:ctrlPr>
                          <a:rPr lang="en-US" sz="2400" i="1">
                            <a:latin typeface="Cambria Math" panose="02040503050406030204" pitchFamily="18" charset="0"/>
                          </a:rPr>
                        </m:ctrlPr>
                      </m:dPr>
                      <m:e>
                        <m:r>
                          <m:rPr>
                            <m:sty m:val="p"/>
                          </m:rPr>
                          <a:rPr lang="el-GR" sz="2400">
                            <a:latin typeface="Cambria Math" panose="02040503050406030204" pitchFamily="18" charset="0"/>
                          </a:rPr>
                          <m:t>α</m:t>
                        </m:r>
                        <m:r>
                          <a:rPr lang="en-US" sz="2400">
                            <a:latin typeface="Cambria Math" panose="02040503050406030204" pitchFamily="18" charset="0"/>
                          </a:rPr>
                          <m:t>,</m:t>
                        </m:r>
                        <m:r>
                          <m:rPr>
                            <m:sty m:val="p"/>
                          </m:rPr>
                          <a:rPr lang="el-GR" sz="2400">
                            <a:latin typeface="Cambria Math" panose="02040503050406030204" pitchFamily="18" charset="0"/>
                          </a:rPr>
                          <m:t>β</m:t>
                        </m:r>
                      </m:e>
                    </m:d>
                  </m:oMath>
                </a14:m>
                <a:r>
                  <a:rPr lang="en-US" sz="2400" dirty="0"/>
                  <a:t>-construction and </a:t>
                </a:r>
                <a:r>
                  <a:rPr lang="el-GR" sz="2400" dirty="0"/>
                  <a:t>γ</a:t>
                </a:r>
                <a:r>
                  <a:rPr lang="en-US" sz="2400" dirty="0"/>
                  <a:t>-decimation, the size of comb matrix M becomes around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2</m:t>
                        </m:r>
                      </m:e>
                      <m:sup>
                        <m:r>
                          <a:rPr lang="en-US" sz="2400">
                            <a:latin typeface="Cambria Math" panose="02040503050406030204" pitchFamily="18" charset="0"/>
                          </a:rPr>
                          <m:t>6</m:t>
                        </m:r>
                      </m:sup>
                    </m:sSup>
                  </m:oMath>
                </a14:m>
                <a:r>
                  <a:rPr lang="en-US" sz="2400" dirty="0"/>
                  <a:t> , and the complexity is equivalent to decode a normal packet with length 3000 bytes. </a:t>
                </a:r>
              </a:p>
              <a:p>
                <a:pPr marL="685800" lvl="2">
                  <a:spcBef>
                    <a:spcPts val="1000"/>
                  </a:spcBef>
                </a:pPr>
                <a:endParaRPr lang="en-US" sz="2400" dirty="0"/>
              </a:p>
            </p:txBody>
          </p:sp>
        </mc:Choice>
        <mc:Fallback>
          <p:sp>
            <p:nvSpPr>
              <p:cNvPr id="3" name="Content Placeholder 2">
                <a:extLst>
                  <a:ext uri="{FF2B5EF4-FFF2-40B4-BE49-F238E27FC236}">
                    <a16:creationId xmlns:a16="http://schemas.microsoft.com/office/drawing/2014/main" id="{2F7B4C18-65B4-4DA7-9CE1-D56FD45FFF6B}"/>
                  </a:ext>
                </a:extLst>
              </p:cNvPr>
              <p:cNvSpPr>
                <a:spLocks noGrp="1" noRot="1" noChangeAspect="1" noMove="1" noResize="1" noEditPoints="1" noAdjustHandles="1" noChangeArrowheads="1" noChangeShapeType="1" noTextEdit="1"/>
              </p:cNvSpPr>
              <p:nvPr>
                <p:ph idx="1"/>
              </p:nvPr>
            </p:nvSpPr>
            <p:spPr>
              <a:blipFill>
                <a:blip r:embed="rId3"/>
                <a:stretch>
                  <a:fillRect l="-917" t="-1751" r="-1376"/>
                </a:stretch>
              </a:blipFill>
            </p:spPr>
            <p:txBody>
              <a:bodyPr/>
              <a:lstStyle/>
              <a:p>
                <a:r>
                  <a:rPr lang="en-US">
                    <a:noFill/>
                  </a:rPr>
                  <a:t> </a:t>
                </a:r>
              </a:p>
            </p:txBody>
          </p:sp>
        </mc:Fallback>
      </mc:AlternateContent>
    </p:spTree>
    <p:extLst>
      <p:ext uri="{BB962C8B-B14F-4D97-AF65-F5344CB8AC3E}">
        <p14:creationId xmlns:p14="http://schemas.microsoft.com/office/powerpoint/2010/main" val="95668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EAB3-4DC6-431B-988B-F0B0B4E155B7}"/>
              </a:ext>
            </a:extLst>
          </p:cNvPr>
          <p:cNvSpPr>
            <a:spLocks noGrp="1"/>
          </p:cNvSpPr>
          <p:nvPr>
            <p:ph type="title"/>
          </p:nvPr>
        </p:nvSpPr>
        <p:spPr/>
        <p:txBody>
          <a:bodyPr/>
          <a:lstStyle/>
          <a:p>
            <a:r>
              <a:rPr lang="en-US" dirty="0"/>
              <a:t>Implementations</a:t>
            </a:r>
          </a:p>
        </p:txBody>
      </p:sp>
      <p:sp>
        <p:nvSpPr>
          <p:cNvPr id="3" name="Content Placeholder 2">
            <a:extLst>
              <a:ext uri="{FF2B5EF4-FFF2-40B4-BE49-F238E27FC236}">
                <a16:creationId xmlns:a16="http://schemas.microsoft.com/office/drawing/2014/main" id="{B8406423-156E-4879-82B6-E105F3200E6A}"/>
              </a:ext>
            </a:extLst>
          </p:cNvPr>
          <p:cNvSpPr>
            <a:spLocks noGrp="1"/>
          </p:cNvSpPr>
          <p:nvPr>
            <p:ph idx="1"/>
          </p:nvPr>
        </p:nvSpPr>
        <p:spPr/>
        <p:txBody>
          <a:bodyPr/>
          <a:lstStyle/>
          <a:p>
            <a:r>
              <a:rPr lang="en-US" dirty="0"/>
              <a:t>Experimental setup</a:t>
            </a:r>
          </a:p>
          <a:p>
            <a:pPr lvl="1"/>
            <a:r>
              <a:rPr lang="en-US" dirty="0"/>
              <a:t>20 USRP X310s with UBX daughterboards</a:t>
            </a:r>
          </a:p>
          <a:p>
            <a:pPr lvl="1"/>
            <a:r>
              <a:rPr lang="en-US" dirty="0"/>
              <a:t>802.11ac PHY-MAC architecture with 20-MHz settings </a:t>
            </a:r>
          </a:p>
          <a:p>
            <a:pPr lvl="1"/>
            <a:r>
              <a:rPr lang="en-US" dirty="0"/>
              <a:t>Control Packets: RTS, CTS, ACK.</a:t>
            </a:r>
          </a:p>
          <a:p>
            <a:pPr lvl="1"/>
            <a:r>
              <a:rPr lang="en-US" dirty="0"/>
              <a:t>Data packets are generated from our data trace</a:t>
            </a:r>
          </a:p>
          <a:p>
            <a:pPr marL="457200" lvl="1" indent="0">
              <a:buNone/>
            </a:pPr>
            <a:endParaRPr lang="en-US" sz="1600" dirty="0"/>
          </a:p>
          <a:p>
            <a:pPr marL="228600" lvl="1">
              <a:spcBef>
                <a:spcPts val="1000"/>
              </a:spcBef>
            </a:pPr>
            <a:r>
              <a:rPr lang="en-US" sz="2800" dirty="0"/>
              <a:t>Network Topology</a:t>
            </a:r>
          </a:p>
          <a:p>
            <a:pPr lvl="1"/>
            <a:endParaRPr lang="en-US" sz="1600" dirty="0"/>
          </a:p>
        </p:txBody>
      </p:sp>
      <p:pic>
        <p:nvPicPr>
          <p:cNvPr id="5" name="Picture 4">
            <a:extLst>
              <a:ext uri="{FF2B5EF4-FFF2-40B4-BE49-F238E27FC236}">
                <a16:creationId xmlns:a16="http://schemas.microsoft.com/office/drawing/2014/main" id="{C9A6C954-08C2-44CC-B2F5-FC22F7B31627}"/>
              </a:ext>
            </a:extLst>
          </p:cNvPr>
          <p:cNvPicPr>
            <a:picLocks noChangeAspect="1"/>
          </p:cNvPicPr>
          <p:nvPr/>
        </p:nvPicPr>
        <p:blipFill>
          <a:blip r:embed="rId3"/>
          <a:stretch>
            <a:fillRect/>
          </a:stretch>
        </p:blipFill>
        <p:spPr>
          <a:xfrm>
            <a:off x="2707621" y="4191000"/>
            <a:ext cx="6700557" cy="2142834"/>
          </a:xfrm>
          <a:prstGeom prst="rect">
            <a:avLst/>
          </a:prstGeom>
        </p:spPr>
      </p:pic>
    </p:spTree>
    <p:extLst>
      <p:ext uri="{BB962C8B-B14F-4D97-AF65-F5344CB8AC3E}">
        <p14:creationId xmlns:p14="http://schemas.microsoft.com/office/powerpoint/2010/main" val="184804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EAB3-4DC6-431B-988B-F0B0B4E155B7}"/>
              </a:ext>
            </a:extLst>
          </p:cNvPr>
          <p:cNvSpPr>
            <a:spLocks noGrp="1"/>
          </p:cNvSpPr>
          <p:nvPr>
            <p:ph type="title"/>
          </p:nvPr>
        </p:nvSpPr>
        <p:spPr/>
        <p:txBody>
          <a:bodyPr/>
          <a:lstStyle/>
          <a:p>
            <a:r>
              <a:rPr lang="en-US" dirty="0"/>
              <a:t>Implementations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406423-156E-4879-82B6-E105F3200E6A}"/>
                  </a:ext>
                </a:extLst>
              </p:cNvPr>
              <p:cNvSpPr>
                <a:spLocks noGrp="1"/>
              </p:cNvSpPr>
              <p:nvPr>
                <p:ph idx="1"/>
              </p:nvPr>
            </p:nvSpPr>
            <p:spPr/>
            <p:txBody>
              <a:bodyPr/>
              <a:lstStyle/>
              <a:p>
                <a:r>
                  <a:rPr lang="en-US" dirty="0"/>
                  <a:t>Metrics</a:t>
                </a:r>
              </a:p>
              <a:p>
                <a:pPr lvl="1"/>
                <a:r>
                  <a:rPr lang="en-US" dirty="0"/>
                  <a:t>Success probability of collision resolution</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𝑆𝑢𝑐𝑐𝑒𝑠𝑠</m:t>
                      </m:r>
                      <m:r>
                        <a:rPr lang="en-US" b="0" i="1" smtClean="0">
                          <a:latin typeface="Cambria Math" panose="02040503050406030204" pitchFamily="18" charset="0"/>
                        </a:rPr>
                        <m:t> </m:t>
                      </m:r>
                      <m:r>
                        <a:rPr lang="en-US" b="0" i="1" smtClean="0">
                          <a:latin typeface="Cambria Math" panose="02040503050406030204" pitchFamily="18" charset="0"/>
                        </a:rPr>
                        <m:t>𝑃𝑟𝑜𝑏𝑎𝑏𝑖𝑙𝑖𝑡𝑦</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𝑆𝑢𝑐𝑐𝑒𝑠𝑠𝑓𝑢𝑙𝑙𝑦</m:t>
                          </m:r>
                          <m:r>
                            <a:rPr lang="en-US" b="0" i="1" smtClean="0">
                              <a:latin typeface="Cambria Math" panose="02040503050406030204" pitchFamily="18" charset="0"/>
                            </a:rPr>
                            <m:t> </m:t>
                          </m:r>
                          <m:r>
                            <a:rPr lang="en-US" b="0" i="1" smtClean="0">
                              <a:latin typeface="Cambria Math" panose="02040503050406030204" pitchFamily="18" charset="0"/>
                            </a:rPr>
                            <m:t>𝑑𝑒𝑐𝑜𝑑𝑒𝑑</m:t>
                          </m:r>
                          <m:r>
                            <a:rPr lang="en-US" b="0" i="1" smtClean="0">
                              <a:latin typeface="Cambria Math" panose="02040503050406030204" pitchFamily="18" charset="0"/>
                            </a:rPr>
                            <m:t> </m:t>
                          </m:r>
                          <m:r>
                            <a:rPr lang="en-US" b="0" i="1" smtClean="0">
                              <a:latin typeface="Cambria Math" panose="02040503050406030204" pitchFamily="18" charset="0"/>
                            </a:rPr>
                            <m:t>𝑐𝑜𝑙𝑙𝑖𝑠𝑖𝑜𝑛𝑠</m:t>
                          </m:r>
                        </m:num>
                        <m:den>
                          <m:r>
                            <a:rPr lang="en-US" b="0" i="1" smtClean="0">
                              <a:latin typeface="Cambria Math" panose="02040503050406030204" pitchFamily="18" charset="0"/>
                            </a:rPr>
                            <m:t>𝑇𝑜𝑡𝑜𝑎𝑙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𝑐𝑜𝑙𝑙𝑖𝑠𝑖𝑜𝑛𝑠</m:t>
                          </m:r>
                        </m:den>
                      </m:f>
                    </m:oMath>
                  </m:oMathPara>
                </a14:m>
                <a:endParaRPr lang="en-US" dirty="0"/>
              </a:p>
              <a:p>
                <a:pPr lvl="1"/>
                <a:endParaRPr lang="en-US" dirty="0"/>
              </a:p>
              <a:p>
                <a:pPr lvl="1"/>
                <a:endParaRPr lang="en-US" dirty="0"/>
              </a:p>
              <a:p>
                <a:pPr lvl="1"/>
                <a:r>
                  <a:rPr lang="en-US" dirty="0"/>
                  <a:t>Normalized throughput (utilization efficiency)</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𝑁𝑜𝑟𝑚𝑎𝑙𝑖𝑧𝑒𝑑</m:t>
                      </m:r>
                      <m:r>
                        <a:rPr lang="en-US" i="1">
                          <a:latin typeface="Cambria Math" panose="02040503050406030204" pitchFamily="18" charset="0"/>
                        </a:rPr>
                        <m:t> </m:t>
                      </m:r>
                      <m:r>
                        <a:rPr lang="en-US" b="0" i="1" smtClean="0">
                          <a:latin typeface="Cambria Math" panose="02040503050406030204" pitchFamily="18" charset="0"/>
                        </a:rPr>
                        <m:t>𝑇</m:t>
                      </m:r>
                      <m:r>
                        <a:rPr lang="en-US" i="1">
                          <a:latin typeface="Cambria Math" panose="02040503050406030204" pitchFamily="18" charset="0"/>
                        </a:rPr>
                        <m:t>h𝑟𝑜𝑢𝑔h𝑝𝑢𝑡</m:t>
                      </m:r>
                      <m:r>
                        <a:rPr lang="en-US" i="1">
                          <a:latin typeface="Cambria Math" panose="02040503050406030204" pitchFamily="18" charset="0"/>
                        </a:rPr>
                        <m:t>=</m:t>
                      </m:r>
                      <m:f>
                        <m:fPr>
                          <m:ctrlPr>
                            <a:rPr lang="en-US" i="1">
                              <a:latin typeface="Cambria Math" panose="02040503050406030204" pitchFamily="18" charset="0"/>
                            </a:rPr>
                          </m:ctrlPr>
                        </m:fPr>
                        <m:num>
                          <m:r>
                            <a:rPr lang="en-US" i="1" smtClean="0">
                              <a:latin typeface="Cambria Math" panose="02040503050406030204" pitchFamily="18" charset="0"/>
                            </a:rPr>
                            <m:t>𝐷</m:t>
                          </m:r>
                          <m:r>
                            <a:rPr lang="en-US" b="0" i="1" smtClean="0">
                              <a:latin typeface="Cambria Math" panose="02040503050406030204" pitchFamily="18" charset="0"/>
                            </a:rPr>
                            <m:t>𝑢𝑟𝑎𝑡𝑖𝑜𝑛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𝑑𝑎𝑡𝑎</m:t>
                          </m:r>
                          <m:r>
                            <a:rPr lang="en-US" b="0" i="1" smtClean="0">
                              <a:latin typeface="Cambria Math" panose="02040503050406030204" pitchFamily="18" charset="0"/>
                            </a:rPr>
                            <m:t> </m:t>
                          </m:r>
                          <m:r>
                            <a:rPr lang="en-US" b="0" i="1" smtClean="0">
                              <a:latin typeface="Cambria Math" panose="02040503050406030204" pitchFamily="18" charset="0"/>
                            </a:rPr>
                            <m:t>𝑡𝑟𝑎𝑛𝑠𝑚𝑖𝑠𝑠𝑖𝑜𝑛</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𝑡𝑖𝑚𝑒</m:t>
                          </m:r>
                          <m:r>
                            <a:rPr lang="en-US" b="0" i="1" smtClean="0">
                              <a:latin typeface="Cambria Math" panose="02040503050406030204" pitchFamily="18" charset="0"/>
                            </a:rPr>
                            <m:t> </m:t>
                          </m:r>
                          <m:r>
                            <a:rPr lang="en-US" b="0" i="1" smtClean="0">
                              <a:latin typeface="Cambria Math" panose="02040503050406030204" pitchFamily="18" charset="0"/>
                            </a:rPr>
                            <m:t>𝑑𝑢𝑟𝑎𝑡𝑖𝑜𝑛</m:t>
                          </m:r>
                        </m:den>
                      </m:f>
                    </m:oMath>
                  </m:oMathPara>
                </a14:m>
                <a:endParaRPr lang="en-US" dirty="0"/>
              </a:p>
              <a:p>
                <a:pPr lvl="1"/>
                <a:endParaRPr lang="en-US" dirty="0"/>
              </a:p>
              <a:p>
                <a:pPr marL="457200" lvl="1" indent="0">
                  <a:buNone/>
                </a:pPr>
                <a:endParaRPr lang="en-US" sz="1600" dirty="0"/>
              </a:p>
              <a:p>
                <a:pPr marL="457200" lvl="1" indent="0">
                  <a:buNone/>
                </a:pPr>
                <a:endParaRPr lang="en-US" sz="1600" dirty="0"/>
              </a:p>
            </p:txBody>
          </p:sp>
        </mc:Choice>
        <mc:Fallback xmlns="">
          <p:sp>
            <p:nvSpPr>
              <p:cNvPr id="3" name="Content Placeholder 2">
                <a:extLst>
                  <a:ext uri="{FF2B5EF4-FFF2-40B4-BE49-F238E27FC236}">
                    <a16:creationId xmlns:a16="http://schemas.microsoft.com/office/drawing/2014/main" id="{B8406423-156E-4879-82B6-E105F3200E6A}"/>
                  </a:ext>
                </a:extLst>
              </p:cNvPr>
              <p:cNvSpPr>
                <a:spLocks noGrp="1" noRot="1" noChangeAspect="1" noMove="1" noResize="1" noEditPoints="1" noAdjustHandles="1" noChangeArrowheads="1" noChangeShapeType="1" noTextEdit="1"/>
              </p:cNvSpPr>
              <p:nvPr>
                <p:ph idx="1"/>
              </p:nvPr>
            </p:nvSpPr>
            <p:spPr>
              <a:blipFill>
                <a:blip r:embed="rId3"/>
                <a:stretch>
                  <a:fillRect l="-917" t="-1751"/>
                </a:stretch>
              </a:blipFill>
            </p:spPr>
            <p:txBody>
              <a:bodyPr/>
              <a:lstStyle/>
              <a:p>
                <a:r>
                  <a:rPr lang="en-US">
                    <a:noFill/>
                  </a:rPr>
                  <a:t> </a:t>
                </a:r>
              </a:p>
            </p:txBody>
          </p:sp>
        </mc:Fallback>
      </mc:AlternateContent>
    </p:spTree>
    <p:extLst>
      <p:ext uri="{BB962C8B-B14F-4D97-AF65-F5344CB8AC3E}">
        <p14:creationId xmlns:p14="http://schemas.microsoft.com/office/powerpoint/2010/main" val="340525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a:t>Single Link Evaluation</a:t>
            </a:r>
          </a:p>
        </p:txBody>
      </p:sp>
      <p:pic>
        <p:nvPicPr>
          <p:cNvPr id="3" name="Picture 2">
            <a:extLst>
              <a:ext uri="{FF2B5EF4-FFF2-40B4-BE49-F238E27FC236}">
                <a16:creationId xmlns:a16="http://schemas.microsoft.com/office/drawing/2014/main" id="{7A77C634-7776-41EE-AE13-D4A1CF14802A}"/>
              </a:ext>
            </a:extLst>
          </p:cNvPr>
          <p:cNvPicPr>
            <a:picLocks noChangeAspect="1"/>
          </p:cNvPicPr>
          <p:nvPr/>
        </p:nvPicPr>
        <p:blipFill>
          <a:blip r:embed="rId3"/>
          <a:stretch>
            <a:fillRect/>
          </a:stretch>
        </p:blipFill>
        <p:spPr>
          <a:xfrm>
            <a:off x="5562600" y="2133600"/>
            <a:ext cx="5575501" cy="4186000"/>
          </a:xfrm>
          <a:prstGeom prst="rect">
            <a:avLst/>
          </a:prstGeom>
        </p:spPr>
      </p:pic>
      <p:sp>
        <p:nvSpPr>
          <p:cNvPr id="8" name="Content Placeholder 2">
            <a:extLst>
              <a:ext uri="{FF2B5EF4-FFF2-40B4-BE49-F238E27FC236}">
                <a16:creationId xmlns:a16="http://schemas.microsoft.com/office/drawing/2014/main" id="{45152D2C-8B02-44DE-B734-278DE5B2C57E}"/>
              </a:ext>
            </a:extLst>
          </p:cNvPr>
          <p:cNvSpPr>
            <a:spLocks noGrp="1"/>
          </p:cNvSpPr>
          <p:nvPr>
            <p:ph idx="1"/>
          </p:nvPr>
        </p:nvSpPr>
        <p:spPr>
          <a:xfrm>
            <a:off x="76200" y="1142999"/>
            <a:ext cx="11963400" cy="5570790"/>
          </a:xfrm>
        </p:spPr>
        <p:txBody>
          <a:bodyPr/>
          <a:lstStyle/>
          <a:p>
            <a:r>
              <a:rPr lang="en-US" dirty="0"/>
              <a:t>RTS-RTS collision</a:t>
            </a:r>
          </a:p>
          <a:p>
            <a:pPr lvl="1"/>
            <a:r>
              <a:rPr lang="en-US" dirty="0"/>
              <a:t>AP is placed at location 0, and all RTS stations are at location 1.</a:t>
            </a:r>
          </a:p>
          <a:p>
            <a:pPr lvl="1"/>
            <a:r>
              <a:rPr lang="en-US" dirty="0"/>
              <a:t>All Stations send RTS at the same time.</a:t>
            </a:r>
          </a:p>
          <a:p>
            <a:pPr marL="457200" lvl="1" indent="0">
              <a:buNone/>
            </a:pPr>
            <a:endParaRPr lang="en-US" sz="1600" dirty="0"/>
          </a:p>
          <a:p>
            <a:pPr marL="457200" lvl="1" indent="0">
              <a:buNone/>
            </a:pPr>
            <a:endParaRPr lang="en-US" sz="1600" dirty="0"/>
          </a:p>
        </p:txBody>
      </p:sp>
      <p:pic>
        <p:nvPicPr>
          <p:cNvPr id="9" name="Picture 8">
            <a:extLst>
              <a:ext uri="{FF2B5EF4-FFF2-40B4-BE49-F238E27FC236}">
                <a16:creationId xmlns:a16="http://schemas.microsoft.com/office/drawing/2014/main" id="{DCCADC08-B268-44F2-B758-211466ECEAA1}"/>
              </a:ext>
            </a:extLst>
          </p:cNvPr>
          <p:cNvPicPr>
            <a:picLocks noChangeAspect="1"/>
          </p:cNvPicPr>
          <p:nvPr/>
        </p:nvPicPr>
        <p:blipFill>
          <a:blip r:embed="rId4"/>
          <a:stretch>
            <a:fillRect/>
          </a:stretch>
        </p:blipFill>
        <p:spPr>
          <a:xfrm>
            <a:off x="609600" y="3317200"/>
            <a:ext cx="3743550" cy="2093000"/>
          </a:xfrm>
          <a:prstGeom prst="rect">
            <a:avLst/>
          </a:prstGeom>
        </p:spPr>
      </p:pic>
      <p:sp>
        <p:nvSpPr>
          <p:cNvPr id="4" name="Rectangle 3">
            <a:extLst>
              <a:ext uri="{FF2B5EF4-FFF2-40B4-BE49-F238E27FC236}">
                <a16:creationId xmlns:a16="http://schemas.microsoft.com/office/drawing/2014/main" id="{5C8AF7DF-4011-4BDD-8CFF-8B3B2DF5CE65}"/>
              </a:ext>
            </a:extLst>
          </p:cNvPr>
          <p:cNvSpPr/>
          <p:nvPr/>
        </p:nvSpPr>
        <p:spPr>
          <a:xfrm>
            <a:off x="1524000" y="3711906"/>
            <a:ext cx="457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2469776-C8F3-4097-99CB-97F121ECC66B}"/>
              </a:ext>
            </a:extLst>
          </p:cNvPr>
          <p:cNvCxnSpPr>
            <a:cxnSpLocks/>
          </p:cNvCxnSpPr>
          <p:nvPr/>
        </p:nvCxnSpPr>
        <p:spPr>
          <a:xfrm>
            <a:off x="1295400" y="3102306"/>
            <a:ext cx="457200" cy="685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9873A6-6CE5-43F0-9C09-AB7FFB89F045}"/>
              </a:ext>
            </a:extLst>
          </p:cNvPr>
          <p:cNvSpPr txBox="1"/>
          <p:nvPr/>
        </p:nvSpPr>
        <p:spPr>
          <a:xfrm>
            <a:off x="1028700" y="2797506"/>
            <a:ext cx="609600" cy="369332"/>
          </a:xfrm>
          <a:prstGeom prst="rect">
            <a:avLst/>
          </a:prstGeom>
          <a:noFill/>
        </p:spPr>
        <p:txBody>
          <a:bodyPr wrap="square" rtlCol="0">
            <a:spAutoFit/>
          </a:bodyPr>
          <a:lstStyle/>
          <a:p>
            <a:r>
              <a:rPr lang="en-US" dirty="0"/>
              <a:t>AP</a:t>
            </a:r>
          </a:p>
        </p:txBody>
      </p:sp>
      <p:sp>
        <p:nvSpPr>
          <p:cNvPr id="12" name="Rectangle 11">
            <a:extLst>
              <a:ext uri="{FF2B5EF4-FFF2-40B4-BE49-F238E27FC236}">
                <a16:creationId xmlns:a16="http://schemas.microsoft.com/office/drawing/2014/main" id="{5035CDEE-9BC8-4137-8220-7CA4CD4E226D}"/>
              </a:ext>
            </a:extLst>
          </p:cNvPr>
          <p:cNvSpPr/>
          <p:nvPr/>
        </p:nvSpPr>
        <p:spPr>
          <a:xfrm>
            <a:off x="2171700" y="3298640"/>
            <a:ext cx="457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BACFDBB-F81B-4D89-B99F-3D234E31DC5A}"/>
              </a:ext>
            </a:extLst>
          </p:cNvPr>
          <p:cNvCxnSpPr>
            <a:cxnSpLocks/>
          </p:cNvCxnSpPr>
          <p:nvPr/>
        </p:nvCxnSpPr>
        <p:spPr>
          <a:xfrm flipH="1">
            <a:off x="2400300" y="3102306"/>
            <a:ext cx="304800" cy="2725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EF52FD-5C8F-4771-AF34-C2F648349C61}"/>
              </a:ext>
            </a:extLst>
          </p:cNvPr>
          <p:cNvSpPr txBox="1"/>
          <p:nvPr/>
        </p:nvSpPr>
        <p:spPr>
          <a:xfrm>
            <a:off x="2400300" y="2765241"/>
            <a:ext cx="814275" cy="369332"/>
          </a:xfrm>
          <a:prstGeom prst="rect">
            <a:avLst/>
          </a:prstGeom>
          <a:noFill/>
        </p:spPr>
        <p:txBody>
          <a:bodyPr wrap="square" rtlCol="0">
            <a:spAutoFit/>
          </a:bodyPr>
          <a:lstStyle/>
          <a:p>
            <a:r>
              <a:rPr lang="en-US" dirty="0"/>
              <a:t>STAs</a:t>
            </a:r>
          </a:p>
        </p:txBody>
      </p:sp>
      <p:sp>
        <p:nvSpPr>
          <p:cNvPr id="23" name="Arrow: Notched Right 22">
            <a:extLst>
              <a:ext uri="{FF2B5EF4-FFF2-40B4-BE49-F238E27FC236}">
                <a16:creationId xmlns:a16="http://schemas.microsoft.com/office/drawing/2014/main" id="{D7C965F4-BF70-4868-B9FE-D1F756D5A5DB}"/>
              </a:ext>
            </a:extLst>
          </p:cNvPr>
          <p:cNvSpPr/>
          <p:nvPr/>
        </p:nvSpPr>
        <p:spPr>
          <a:xfrm rot="17595335">
            <a:off x="5864701" y="3543639"/>
            <a:ext cx="2686597" cy="533400"/>
          </a:xfrm>
          <a:prstGeom prst="notchedRightArrow">
            <a:avLst>
              <a:gd name="adj1" fmla="val 50000"/>
              <a:gd name="adj2" fmla="val 9333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8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animBg="1"/>
      <p:bldP spid="14"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a:t>Single Link Evaluation</a:t>
            </a:r>
          </a:p>
        </p:txBody>
      </p:sp>
      <p:sp>
        <p:nvSpPr>
          <p:cNvPr id="8" name="Content Placeholder 2">
            <a:extLst>
              <a:ext uri="{FF2B5EF4-FFF2-40B4-BE49-F238E27FC236}">
                <a16:creationId xmlns:a16="http://schemas.microsoft.com/office/drawing/2014/main" id="{45152D2C-8B02-44DE-B734-278DE5B2C57E}"/>
              </a:ext>
            </a:extLst>
          </p:cNvPr>
          <p:cNvSpPr>
            <a:spLocks noGrp="1"/>
          </p:cNvSpPr>
          <p:nvPr>
            <p:ph idx="1"/>
          </p:nvPr>
        </p:nvSpPr>
        <p:spPr>
          <a:xfrm>
            <a:off x="76200" y="1142999"/>
            <a:ext cx="11963400" cy="5570790"/>
          </a:xfrm>
        </p:spPr>
        <p:txBody>
          <a:bodyPr>
            <a:normAutofit/>
          </a:bodyPr>
          <a:lstStyle/>
          <a:p>
            <a:r>
              <a:rPr lang="en-US" dirty="0"/>
              <a:t>RTS-Data collision      </a:t>
            </a:r>
          </a:p>
          <a:p>
            <a:pPr lvl="1"/>
            <a:r>
              <a:rPr lang="en-US" dirty="0"/>
              <a:t>Station sending RTS is placed at Location 1; </a:t>
            </a:r>
          </a:p>
          <a:p>
            <a:pPr lvl="1"/>
            <a:r>
              <a:rPr lang="en-US" dirty="0"/>
              <a:t>Station sending data is placed at location 1 – 8;</a:t>
            </a:r>
          </a:p>
          <a:p>
            <a:pPr lvl="1"/>
            <a:r>
              <a:rPr lang="en-US" dirty="0"/>
              <a:t>AP is at location 0.</a:t>
            </a:r>
          </a:p>
          <a:p>
            <a:endParaRPr lang="en-US" dirty="0"/>
          </a:p>
          <a:p>
            <a:endParaRPr lang="en-US" dirty="0"/>
          </a:p>
          <a:p>
            <a:endParaRPr lang="en-US" dirty="0"/>
          </a:p>
          <a:p>
            <a:pPr marL="0" indent="0">
              <a:buNone/>
            </a:pPr>
            <a:endParaRPr lang="en-US" dirty="0"/>
          </a:p>
          <a:p>
            <a:pPr marL="0" indent="0">
              <a:buNone/>
            </a:pPr>
            <a:endParaRPr lang="en-US" dirty="0"/>
          </a:p>
          <a:p>
            <a:pPr marL="457200" lvl="1" indent="0">
              <a:buNone/>
            </a:pPr>
            <a:r>
              <a:rPr lang="en-US" sz="3200" dirty="0"/>
              <a:t>            </a:t>
            </a:r>
          </a:p>
          <a:p>
            <a:pPr marL="457200" lvl="1" indent="0">
              <a:buNone/>
            </a:pPr>
            <a:r>
              <a:rPr lang="en-US" sz="3200" dirty="0"/>
              <a:t> </a:t>
            </a:r>
          </a:p>
          <a:p>
            <a:pPr marL="457200" lvl="1" indent="0">
              <a:buNone/>
            </a:pPr>
            <a:endParaRPr lang="en-US" sz="1600" dirty="0"/>
          </a:p>
        </p:txBody>
      </p:sp>
      <p:pic>
        <p:nvPicPr>
          <p:cNvPr id="6" name="Picture 5">
            <a:extLst>
              <a:ext uri="{FF2B5EF4-FFF2-40B4-BE49-F238E27FC236}">
                <a16:creationId xmlns:a16="http://schemas.microsoft.com/office/drawing/2014/main" id="{0152FC6C-D7D6-4865-9535-3FD40DFCF61C}"/>
              </a:ext>
            </a:extLst>
          </p:cNvPr>
          <p:cNvPicPr>
            <a:picLocks noChangeAspect="1"/>
          </p:cNvPicPr>
          <p:nvPr/>
        </p:nvPicPr>
        <p:blipFill>
          <a:blip r:embed="rId3"/>
          <a:stretch>
            <a:fillRect/>
          </a:stretch>
        </p:blipFill>
        <p:spPr>
          <a:xfrm>
            <a:off x="685800" y="3622001"/>
            <a:ext cx="3743550" cy="2093000"/>
          </a:xfrm>
          <a:prstGeom prst="rect">
            <a:avLst/>
          </a:prstGeom>
        </p:spPr>
      </p:pic>
      <p:pic>
        <p:nvPicPr>
          <p:cNvPr id="3" name="Picture 2">
            <a:extLst>
              <a:ext uri="{FF2B5EF4-FFF2-40B4-BE49-F238E27FC236}">
                <a16:creationId xmlns:a16="http://schemas.microsoft.com/office/drawing/2014/main" id="{6E594FFA-C15F-4077-B1EC-AC6879A7A119}"/>
              </a:ext>
            </a:extLst>
          </p:cNvPr>
          <p:cNvPicPr>
            <a:picLocks noChangeAspect="1"/>
          </p:cNvPicPr>
          <p:nvPr/>
        </p:nvPicPr>
        <p:blipFill>
          <a:blip r:embed="rId4"/>
          <a:stretch>
            <a:fillRect/>
          </a:stretch>
        </p:blipFill>
        <p:spPr>
          <a:xfrm>
            <a:off x="6393274" y="2253423"/>
            <a:ext cx="5112926" cy="3880722"/>
          </a:xfrm>
          <a:prstGeom prst="rect">
            <a:avLst/>
          </a:prstGeom>
        </p:spPr>
      </p:pic>
      <p:sp>
        <p:nvSpPr>
          <p:cNvPr id="12" name="Rectangle 11">
            <a:extLst>
              <a:ext uri="{FF2B5EF4-FFF2-40B4-BE49-F238E27FC236}">
                <a16:creationId xmlns:a16="http://schemas.microsoft.com/office/drawing/2014/main" id="{E00B9219-CF84-4B8C-876E-B1144128A00A}"/>
              </a:ext>
            </a:extLst>
          </p:cNvPr>
          <p:cNvSpPr/>
          <p:nvPr/>
        </p:nvSpPr>
        <p:spPr>
          <a:xfrm>
            <a:off x="1600200" y="4041384"/>
            <a:ext cx="457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5B20AC0-F2E4-4184-9D86-F75EAFD48C25}"/>
              </a:ext>
            </a:extLst>
          </p:cNvPr>
          <p:cNvCxnSpPr>
            <a:cxnSpLocks/>
          </p:cNvCxnSpPr>
          <p:nvPr/>
        </p:nvCxnSpPr>
        <p:spPr>
          <a:xfrm>
            <a:off x="1352550" y="3429000"/>
            <a:ext cx="457200" cy="685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3D0181B-53C2-4F5B-A2DD-BFF00A3FDCEA}"/>
              </a:ext>
            </a:extLst>
          </p:cNvPr>
          <p:cNvSpPr txBox="1"/>
          <p:nvPr/>
        </p:nvSpPr>
        <p:spPr>
          <a:xfrm>
            <a:off x="1000125" y="3125794"/>
            <a:ext cx="609600" cy="369332"/>
          </a:xfrm>
          <a:prstGeom prst="rect">
            <a:avLst/>
          </a:prstGeom>
          <a:noFill/>
        </p:spPr>
        <p:txBody>
          <a:bodyPr wrap="square" rtlCol="0">
            <a:spAutoFit/>
          </a:bodyPr>
          <a:lstStyle/>
          <a:p>
            <a:r>
              <a:rPr lang="en-US" dirty="0"/>
              <a:t>AP</a:t>
            </a:r>
          </a:p>
        </p:txBody>
      </p:sp>
      <p:sp>
        <p:nvSpPr>
          <p:cNvPr id="15" name="Rectangle 14">
            <a:extLst>
              <a:ext uri="{FF2B5EF4-FFF2-40B4-BE49-F238E27FC236}">
                <a16:creationId xmlns:a16="http://schemas.microsoft.com/office/drawing/2014/main" id="{9023AEED-674F-45B8-B31B-E1B9B3081125}"/>
              </a:ext>
            </a:extLst>
          </p:cNvPr>
          <p:cNvSpPr/>
          <p:nvPr/>
        </p:nvSpPr>
        <p:spPr>
          <a:xfrm>
            <a:off x="2190750" y="3620297"/>
            <a:ext cx="457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102C5DF-F88F-4BEF-BF15-0059E63E601B}"/>
              </a:ext>
            </a:extLst>
          </p:cNvPr>
          <p:cNvCxnSpPr>
            <a:cxnSpLocks/>
          </p:cNvCxnSpPr>
          <p:nvPr/>
        </p:nvCxnSpPr>
        <p:spPr>
          <a:xfrm flipH="1">
            <a:off x="2400300" y="3415547"/>
            <a:ext cx="128475" cy="278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FC076E-1F5F-43FA-83D1-CBD91BB8A603}"/>
              </a:ext>
            </a:extLst>
          </p:cNvPr>
          <p:cNvSpPr txBox="1"/>
          <p:nvPr/>
        </p:nvSpPr>
        <p:spPr>
          <a:xfrm>
            <a:off x="2028825" y="3118412"/>
            <a:ext cx="1371600" cy="369332"/>
          </a:xfrm>
          <a:prstGeom prst="rect">
            <a:avLst/>
          </a:prstGeom>
          <a:noFill/>
        </p:spPr>
        <p:txBody>
          <a:bodyPr wrap="square" rtlCol="0">
            <a:spAutoFit/>
          </a:bodyPr>
          <a:lstStyle/>
          <a:p>
            <a:r>
              <a:rPr lang="en-US" dirty="0"/>
              <a:t>RTS STA</a:t>
            </a:r>
          </a:p>
        </p:txBody>
      </p:sp>
      <p:sp>
        <p:nvSpPr>
          <p:cNvPr id="18" name="Rectangle 17">
            <a:extLst>
              <a:ext uri="{FF2B5EF4-FFF2-40B4-BE49-F238E27FC236}">
                <a16:creationId xmlns:a16="http://schemas.microsoft.com/office/drawing/2014/main" id="{AD2DB632-839B-4ED8-9854-DE965BF5741D}"/>
              </a:ext>
            </a:extLst>
          </p:cNvPr>
          <p:cNvSpPr/>
          <p:nvPr/>
        </p:nvSpPr>
        <p:spPr>
          <a:xfrm>
            <a:off x="4003825" y="4346184"/>
            <a:ext cx="457200" cy="530616"/>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7BEAEA-3097-4AF3-AD7F-44A9B328F7B2}"/>
              </a:ext>
            </a:extLst>
          </p:cNvPr>
          <p:cNvSpPr/>
          <p:nvPr/>
        </p:nvSpPr>
        <p:spPr>
          <a:xfrm>
            <a:off x="10820400" y="2734362"/>
            <a:ext cx="457200" cy="530616"/>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788682B-4A56-41FD-914C-A2EDB60E3BFB}"/>
              </a:ext>
            </a:extLst>
          </p:cNvPr>
          <p:cNvSpPr txBox="1"/>
          <p:nvPr/>
        </p:nvSpPr>
        <p:spPr>
          <a:xfrm>
            <a:off x="4437549" y="3587234"/>
            <a:ext cx="1371600" cy="369332"/>
          </a:xfrm>
          <a:prstGeom prst="rect">
            <a:avLst/>
          </a:prstGeom>
          <a:noFill/>
        </p:spPr>
        <p:txBody>
          <a:bodyPr wrap="square" rtlCol="0">
            <a:spAutoFit/>
          </a:bodyPr>
          <a:lstStyle/>
          <a:p>
            <a:r>
              <a:rPr lang="en-US" dirty="0"/>
              <a:t>Door</a:t>
            </a:r>
          </a:p>
        </p:txBody>
      </p:sp>
      <p:cxnSp>
        <p:nvCxnSpPr>
          <p:cNvPr id="22" name="Straight Arrow Connector 21">
            <a:extLst>
              <a:ext uri="{FF2B5EF4-FFF2-40B4-BE49-F238E27FC236}">
                <a16:creationId xmlns:a16="http://schemas.microsoft.com/office/drawing/2014/main" id="{5248DB8A-61A0-458D-93F3-44ABE3E837ED}"/>
              </a:ext>
            </a:extLst>
          </p:cNvPr>
          <p:cNvCxnSpPr>
            <a:cxnSpLocks/>
          </p:cNvCxnSpPr>
          <p:nvPr/>
        </p:nvCxnSpPr>
        <p:spPr>
          <a:xfrm flipH="1">
            <a:off x="3966174" y="3847024"/>
            <a:ext cx="526526" cy="420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90727F-4FEA-4C52-B3DA-06B2367BFFC6}"/>
              </a:ext>
            </a:extLst>
          </p:cNvPr>
          <p:cNvCxnSpPr/>
          <p:nvPr/>
        </p:nvCxnSpPr>
        <p:spPr>
          <a:xfrm>
            <a:off x="7162800" y="2971800"/>
            <a:ext cx="37338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1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21"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7" grpId="0"/>
      <p:bldP spid="18" grpId="0" animBg="1"/>
      <p:bldP spid="19" grpId="0" animBg="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a:t>Network Evaluation</a:t>
            </a:r>
          </a:p>
        </p:txBody>
      </p:sp>
      <p:sp>
        <p:nvSpPr>
          <p:cNvPr id="8" name="Content Placeholder 2">
            <a:extLst>
              <a:ext uri="{FF2B5EF4-FFF2-40B4-BE49-F238E27FC236}">
                <a16:creationId xmlns:a16="http://schemas.microsoft.com/office/drawing/2014/main" id="{45152D2C-8B02-44DE-B734-278DE5B2C57E}"/>
              </a:ext>
            </a:extLst>
          </p:cNvPr>
          <p:cNvSpPr>
            <a:spLocks noGrp="1"/>
          </p:cNvSpPr>
          <p:nvPr>
            <p:ph idx="1"/>
          </p:nvPr>
        </p:nvSpPr>
        <p:spPr>
          <a:xfrm>
            <a:off x="76200" y="1142999"/>
            <a:ext cx="11963400" cy="5570790"/>
          </a:xfrm>
        </p:spPr>
        <p:txBody>
          <a:bodyPr/>
          <a:lstStyle/>
          <a:p>
            <a:r>
              <a:rPr lang="en-US" dirty="0"/>
              <a:t>Single Network</a:t>
            </a:r>
          </a:p>
          <a:p>
            <a:pPr lvl="1"/>
            <a:r>
              <a:rPr lang="en-US" dirty="0"/>
              <a:t>AP is place at Location 0.</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457200" lvl="1" indent="0">
              <a:buNone/>
            </a:pPr>
            <a:r>
              <a:rPr lang="en-US" sz="3200" dirty="0"/>
              <a:t>            </a:t>
            </a:r>
            <a:r>
              <a:rPr lang="en-US" sz="3200" dirty="0" err="1"/>
              <a:t>CombDec</a:t>
            </a:r>
            <a:r>
              <a:rPr lang="en-US" sz="3200" dirty="0"/>
              <a:t> is universally better than traditional decoder.</a:t>
            </a:r>
          </a:p>
          <a:p>
            <a:pPr marL="457200" lvl="1" indent="0">
              <a:buNone/>
            </a:pPr>
            <a:endParaRPr lang="en-US" sz="1600" dirty="0"/>
          </a:p>
        </p:txBody>
      </p:sp>
      <p:pic>
        <p:nvPicPr>
          <p:cNvPr id="5" name="Picture 4">
            <a:extLst>
              <a:ext uri="{FF2B5EF4-FFF2-40B4-BE49-F238E27FC236}">
                <a16:creationId xmlns:a16="http://schemas.microsoft.com/office/drawing/2014/main" id="{FC0A0C28-8685-4816-BEB8-7E354A0498C6}"/>
              </a:ext>
            </a:extLst>
          </p:cNvPr>
          <p:cNvPicPr>
            <a:picLocks noChangeAspect="1"/>
          </p:cNvPicPr>
          <p:nvPr/>
        </p:nvPicPr>
        <p:blipFill>
          <a:blip r:embed="rId3"/>
          <a:stretch>
            <a:fillRect/>
          </a:stretch>
        </p:blipFill>
        <p:spPr>
          <a:xfrm>
            <a:off x="2745721" y="2940730"/>
            <a:ext cx="6700557" cy="2142834"/>
          </a:xfrm>
          <a:prstGeom prst="rect">
            <a:avLst/>
          </a:prstGeom>
        </p:spPr>
      </p:pic>
      <p:sp>
        <p:nvSpPr>
          <p:cNvPr id="6" name="Rectangle 5">
            <a:extLst>
              <a:ext uri="{FF2B5EF4-FFF2-40B4-BE49-F238E27FC236}">
                <a16:creationId xmlns:a16="http://schemas.microsoft.com/office/drawing/2014/main" id="{545D0FA1-4CC0-47A9-B67F-593A80C190A4}"/>
              </a:ext>
            </a:extLst>
          </p:cNvPr>
          <p:cNvSpPr/>
          <p:nvPr/>
        </p:nvSpPr>
        <p:spPr>
          <a:xfrm>
            <a:off x="2209800" y="2774950"/>
            <a:ext cx="4343400" cy="24743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35BE41-E144-463E-A67D-267485A2F7EE}"/>
              </a:ext>
            </a:extLst>
          </p:cNvPr>
          <p:cNvSpPr/>
          <p:nvPr/>
        </p:nvSpPr>
        <p:spPr>
          <a:xfrm>
            <a:off x="3676650" y="3355584"/>
            <a:ext cx="457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72E65E7-FCAA-4A0D-952A-4481A3C7FEE2}"/>
              </a:ext>
            </a:extLst>
          </p:cNvPr>
          <p:cNvCxnSpPr>
            <a:cxnSpLocks/>
          </p:cNvCxnSpPr>
          <p:nvPr/>
        </p:nvCxnSpPr>
        <p:spPr>
          <a:xfrm>
            <a:off x="3429000" y="2743200"/>
            <a:ext cx="457200" cy="685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E83276-29D6-4D86-A455-277D1BDE3965}"/>
              </a:ext>
            </a:extLst>
          </p:cNvPr>
          <p:cNvSpPr txBox="1"/>
          <p:nvPr/>
        </p:nvSpPr>
        <p:spPr>
          <a:xfrm>
            <a:off x="3076575" y="2439994"/>
            <a:ext cx="609600" cy="369332"/>
          </a:xfrm>
          <a:prstGeom prst="rect">
            <a:avLst/>
          </a:prstGeom>
          <a:noFill/>
        </p:spPr>
        <p:txBody>
          <a:bodyPr wrap="square" rtlCol="0">
            <a:spAutoFit/>
          </a:bodyPr>
          <a:lstStyle/>
          <a:p>
            <a:r>
              <a:rPr lang="en-US" dirty="0"/>
              <a:t>AP</a:t>
            </a:r>
          </a:p>
        </p:txBody>
      </p:sp>
      <p:pic>
        <p:nvPicPr>
          <p:cNvPr id="4" name="Picture 3">
            <a:extLst>
              <a:ext uri="{FF2B5EF4-FFF2-40B4-BE49-F238E27FC236}">
                <a16:creationId xmlns:a16="http://schemas.microsoft.com/office/drawing/2014/main" id="{95A362D3-4DEF-4A83-8DA7-39E5B0F6C5D4}"/>
              </a:ext>
            </a:extLst>
          </p:cNvPr>
          <p:cNvPicPr>
            <a:picLocks noChangeAspect="1"/>
          </p:cNvPicPr>
          <p:nvPr/>
        </p:nvPicPr>
        <p:blipFill>
          <a:blip r:embed="rId4"/>
          <a:stretch>
            <a:fillRect/>
          </a:stretch>
        </p:blipFill>
        <p:spPr>
          <a:xfrm>
            <a:off x="2724013" y="1968980"/>
            <a:ext cx="6441695" cy="4086334"/>
          </a:xfrm>
          <a:prstGeom prst="rect">
            <a:avLst/>
          </a:prstGeom>
        </p:spPr>
      </p:pic>
      <p:pic>
        <p:nvPicPr>
          <p:cNvPr id="11" name="Picture 10">
            <a:extLst>
              <a:ext uri="{FF2B5EF4-FFF2-40B4-BE49-F238E27FC236}">
                <a16:creationId xmlns:a16="http://schemas.microsoft.com/office/drawing/2014/main" id="{272C5D9A-E9B3-40BF-9E38-78DA2917F034}"/>
              </a:ext>
            </a:extLst>
          </p:cNvPr>
          <p:cNvPicPr>
            <a:picLocks noChangeAspect="1"/>
          </p:cNvPicPr>
          <p:nvPr/>
        </p:nvPicPr>
        <p:blipFill>
          <a:blip r:embed="rId5"/>
          <a:stretch>
            <a:fillRect/>
          </a:stretch>
        </p:blipFill>
        <p:spPr>
          <a:xfrm>
            <a:off x="2724013" y="1968980"/>
            <a:ext cx="6441695" cy="4086334"/>
          </a:xfrm>
          <a:prstGeom prst="rect">
            <a:avLst/>
          </a:prstGeom>
        </p:spPr>
      </p:pic>
    </p:spTree>
    <p:extLst>
      <p:ext uri="{BB962C8B-B14F-4D97-AF65-F5344CB8AC3E}">
        <p14:creationId xmlns:p14="http://schemas.microsoft.com/office/powerpoint/2010/main" val="372367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2"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animBg="1"/>
      <p:bldP spid="7" grpId="1" animBg="1"/>
      <p:bldP spid="10" grpId="0"/>
      <p:bldP spid="10"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a:t>Network Evaluation</a:t>
            </a:r>
          </a:p>
        </p:txBody>
      </p:sp>
      <p:sp>
        <p:nvSpPr>
          <p:cNvPr id="8" name="Content Placeholder 2">
            <a:extLst>
              <a:ext uri="{FF2B5EF4-FFF2-40B4-BE49-F238E27FC236}">
                <a16:creationId xmlns:a16="http://schemas.microsoft.com/office/drawing/2014/main" id="{45152D2C-8B02-44DE-B734-278DE5B2C57E}"/>
              </a:ext>
            </a:extLst>
          </p:cNvPr>
          <p:cNvSpPr>
            <a:spLocks noGrp="1"/>
          </p:cNvSpPr>
          <p:nvPr>
            <p:ph idx="1"/>
          </p:nvPr>
        </p:nvSpPr>
        <p:spPr>
          <a:xfrm>
            <a:off x="76200" y="1142999"/>
            <a:ext cx="11963400" cy="5570790"/>
          </a:xfrm>
        </p:spPr>
        <p:txBody>
          <a:bodyPr>
            <a:normAutofit lnSpcReduction="10000"/>
          </a:bodyPr>
          <a:lstStyle/>
          <a:p>
            <a:r>
              <a:rPr lang="en-US" dirty="0"/>
              <a:t>Single Network</a:t>
            </a:r>
          </a:p>
          <a:p>
            <a:pPr lvl="1"/>
            <a:r>
              <a:rPr lang="en-US" dirty="0"/>
              <a:t>AP is place at Location 0.</a:t>
            </a:r>
          </a:p>
          <a:p>
            <a:pPr lvl="1"/>
            <a:r>
              <a:rPr lang="en-US" dirty="0"/>
              <a:t>Traditional RTS threshold: 2300 bytes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457200" lvl="1" indent="0">
              <a:buNone/>
            </a:pPr>
            <a:r>
              <a:rPr lang="en-US" sz="3200" dirty="0"/>
              <a:t>  </a:t>
            </a:r>
            <a:r>
              <a:rPr lang="en-US" sz="3200" dirty="0" err="1"/>
              <a:t>CombDec</a:t>
            </a:r>
            <a:r>
              <a:rPr lang="en-US" sz="3200" dirty="0"/>
              <a:t> can be used to build a network towards collision-free</a:t>
            </a:r>
          </a:p>
          <a:p>
            <a:pPr marL="457200" lvl="1" indent="0">
              <a:buNone/>
            </a:pPr>
            <a:endParaRPr lang="en-US" sz="1600" dirty="0"/>
          </a:p>
        </p:txBody>
      </p:sp>
      <p:pic>
        <p:nvPicPr>
          <p:cNvPr id="12" name="Picture 11">
            <a:extLst>
              <a:ext uri="{FF2B5EF4-FFF2-40B4-BE49-F238E27FC236}">
                <a16:creationId xmlns:a16="http://schemas.microsoft.com/office/drawing/2014/main" id="{05E65FCD-E412-4D53-97B0-EAAF1B70D619}"/>
              </a:ext>
            </a:extLst>
          </p:cNvPr>
          <p:cNvPicPr>
            <a:picLocks noChangeAspect="1"/>
          </p:cNvPicPr>
          <p:nvPr/>
        </p:nvPicPr>
        <p:blipFill>
          <a:blip r:embed="rId3"/>
          <a:stretch>
            <a:fillRect/>
          </a:stretch>
        </p:blipFill>
        <p:spPr>
          <a:xfrm>
            <a:off x="3200400" y="2286000"/>
            <a:ext cx="6061482" cy="3677469"/>
          </a:xfrm>
          <a:prstGeom prst="rect">
            <a:avLst/>
          </a:prstGeom>
        </p:spPr>
      </p:pic>
      <p:sp>
        <p:nvSpPr>
          <p:cNvPr id="13" name="Arrow: Notched Right 12">
            <a:extLst>
              <a:ext uri="{FF2B5EF4-FFF2-40B4-BE49-F238E27FC236}">
                <a16:creationId xmlns:a16="http://schemas.microsoft.com/office/drawing/2014/main" id="{6161A471-7FC2-4823-8820-F2DD3BE0A35B}"/>
              </a:ext>
            </a:extLst>
          </p:cNvPr>
          <p:cNvSpPr/>
          <p:nvPr/>
        </p:nvSpPr>
        <p:spPr>
          <a:xfrm rot="11615940">
            <a:off x="4233853" y="3318466"/>
            <a:ext cx="4308711" cy="533400"/>
          </a:xfrm>
          <a:prstGeom prst="notchedRightArrow">
            <a:avLst>
              <a:gd name="adj1" fmla="val 50000"/>
              <a:gd name="adj2" fmla="val 9333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0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a:t>Network Evaluation</a:t>
            </a:r>
          </a:p>
        </p:txBody>
      </p:sp>
      <p:sp>
        <p:nvSpPr>
          <p:cNvPr id="8" name="Content Placeholder 2">
            <a:extLst>
              <a:ext uri="{FF2B5EF4-FFF2-40B4-BE49-F238E27FC236}">
                <a16:creationId xmlns:a16="http://schemas.microsoft.com/office/drawing/2014/main" id="{45152D2C-8B02-44DE-B734-278DE5B2C57E}"/>
              </a:ext>
            </a:extLst>
          </p:cNvPr>
          <p:cNvSpPr>
            <a:spLocks noGrp="1"/>
          </p:cNvSpPr>
          <p:nvPr>
            <p:ph idx="1"/>
          </p:nvPr>
        </p:nvSpPr>
        <p:spPr>
          <a:xfrm>
            <a:off x="76200" y="1142999"/>
            <a:ext cx="11963400" cy="5570790"/>
          </a:xfrm>
        </p:spPr>
        <p:txBody>
          <a:bodyPr>
            <a:normAutofit/>
          </a:bodyPr>
          <a:lstStyle/>
          <a:p>
            <a:r>
              <a:rPr lang="en-US" dirty="0"/>
              <a:t>Two Networks</a:t>
            </a:r>
          </a:p>
          <a:p>
            <a:pPr lvl="1"/>
            <a:r>
              <a:rPr lang="en-US" dirty="0"/>
              <a:t>Aps are placed at location 8 and 15.</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p:txBody>
      </p:sp>
      <p:pic>
        <p:nvPicPr>
          <p:cNvPr id="3" name="Picture 2">
            <a:extLst>
              <a:ext uri="{FF2B5EF4-FFF2-40B4-BE49-F238E27FC236}">
                <a16:creationId xmlns:a16="http://schemas.microsoft.com/office/drawing/2014/main" id="{1EF03128-4EC4-4E94-982A-D38F55E0C33A}"/>
              </a:ext>
            </a:extLst>
          </p:cNvPr>
          <p:cNvPicPr>
            <a:picLocks noChangeAspect="1"/>
          </p:cNvPicPr>
          <p:nvPr/>
        </p:nvPicPr>
        <p:blipFill>
          <a:blip r:embed="rId3"/>
          <a:stretch>
            <a:fillRect/>
          </a:stretch>
        </p:blipFill>
        <p:spPr>
          <a:xfrm>
            <a:off x="3543300" y="1944765"/>
            <a:ext cx="5316544" cy="4035269"/>
          </a:xfrm>
          <a:prstGeom prst="rect">
            <a:avLst/>
          </a:prstGeom>
        </p:spPr>
      </p:pic>
      <p:pic>
        <p:nvPicPr>
          <p:cNvPr id="6" name="Picture 5">
            <a:extLst>
              <a:ext uri="{FF2B5EF4-FFF2-40B4-BE49-F238E27FC236}">
                <a16:creationId xmlns:a16="http://schemas.microsoft.com/office/drawing/2014/main" id="{72DB40BA-0BAE-41B0-BE8A-59024FDF266B}"/>
              </a:ext>
            </a:extLst>
          </p:cNvPr>
          <p:cNvPicPr>
            <a:picLocks noChangeAspect="1"/>
          </p:cNvPicPr>
          <p:nvPr/>
        </p:nvPicPr>
        <p:blipFill>
          <a:blip r:embed="rId4"/>
          <a:stretch>
            <a:fillRect/>
          </a:stretch>
        </p:blipFill>
        <p:spPr>
          <a:xfrm>
            <a:off x="3593636" y="1905000"/>
            <a:ext cx="4928527" cy="3722210"/>
          </a:xfrm>
          <a:prstGeom prst="rect">
            <a:avLst/>
          </a:prstGeom>
        </p:spPr>
      </p:pic>
      <p:sp>
        <p:nvSpPr>
          <p:cNvPr id="9" name="Rectangle 8">
            <a:extLst>
              <a:ext uri="{FF2B5EF4-FFF2-40B4-BE49-F238E27FC236}">
                <a16:creationId xmlns:a16="http://schemas.microsoft.com/office/drawing/2014/main" id="{2D526F65-64F1-4EC5-8270-E6700F6E2D4F}"/>
              </a:ext>
            </a:extLst>
          </p:cNvPr>
          <p:cNvSpPr/>
          <p:nvPr/>
        </p:nvSpPr>
        <p:spPr>
          <a:xfrm>
            <a:off x="4419600" y="3962400"/>
            <a:ext cx="314325" cy="2258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CB386EE-16C8-4413-AC92-BFD3396B7664}"/>
              </a:ext>
            </a:extLst>
          </p:cNvPr>
          <p:cNvCxnSpPr>
            <a:cxnSpLocks/>
          </p:cNvCxnSpPr>
          <p:nvPr/>
        </p:nvCxnSpPr>
        <p:spPr>
          <a:xfrm flipH="1">
            <a:off x="4572000" y="2743200"/>
            <a:ext cx="838200" cy="1295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FBE5F47-AB3C-4505-9D64-89E586DBA851}"/>
              </a:ext>
            </a:extLst>
          </p:cNvPr>
          <p:cNvSpPr txBox="1"/>
          <p:nvPr/>
        </p:nvSpPr>
        <p:spPr>
          <a:xfrm>
            <a:off x="5257800" y="2387600"/>
            <a:ext cx="609600" cy="369332"/>
          </a:xfrm>
          <a:prstGeom prst="rect">
            <a:avLst/>
          </a:prstGeom>
          <a:noFill/>
        </p:spPr>
        <p:txBody>
          <a:bodyPr wrap="square" rtlCol="0">
            <a:spAutoFit/>
          </a:bodyPr>
          <a:lstStyle/>
          <a:p>
            <a:r>
              <a:rPr lang="en-US" dirty="0"/>
              <a:t>AP</a:t>
            </a:r>
          </a:p>
        </p:txBody>
      </p:sp>
      <p:sp>
        <p:nvSpPr>
          <p:cNvPr id="12" name="Rectangle 11">
            <a:extLst>
              <a:ext uri="{FF2B5EF4-FFF2-40B4-BE49-F238E27FC236}">
                <a16:creationId xmlns:a16="http://schemas.microsoft.com/office/drawing/2014/main" id="{0C78DA6B-CA9E-4E75-94D6-AAEBF1D5A9A7}"/>
              </a:ext>
            </a:extLst>
          </p:cNvPr>
          <p:cNvSpPr/>
          <p:nvPr/>
        </p:nvSpPr>
        <p:spPr>
          <a:xfrm>
            <a:off x="7010400" y="3965184"/>
            <a:ext cx="314325" cy="2258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FC37828-B2F5-439B-9BFE-E27AD01D0C0F}"/>
              </a:ext>
            </a:extLst>
          </p:cNvPr>
          <p:cNvCxnSpPr>
            <a:cxnSpLocks/>
          </p:cNvCxnSpPr>
          <p:nvPr/>
        </p:nvCxnSpPr>
        <p:spPr>
          <a:xfrm>
            <a:off x="5638800" y="2756932"/>
            <a:ext cx="1295400" cy="1205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03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P spid="11" grpId="1"/>
      <p:bldP spid="12" grpId="0" animBg="1"/>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3A85-D650-4545-AA54-240A68E8609A}"/>
              </a:ext>
            </a:extLst>
          </p:cNvPr>
          <p:cNvSpPr>
            <a:spLocks noGrp="1"/>
          </p:cNvSpPr>
          <p:nvPr>
            <p:ph type="title"/>
          </p:nvPr>
        </p:nvSpPr>
        <p:spPr/>
        <p:txBody>
          <a:bodyPr/>
          <a:lstStyle/>
          <a:p>
            <a:r>
              <a:rPr lang="en-US" dirty="0"/>
              <a:t>Summaries</a:t>
            </a:r>
          </a:p>
        </p:txBody>
      </p:sp>
      <p:sp>
        <p:nvSpPr>
          <p:cNvPr id="8" name="Content Placeholder 2">
            <a:extLst>
              <a:ext uri="{FF2B5EF4-FFF2-40B4-BE49-F238E27FC236}">
                <a16:creationId xmlns:a16="http://schemas.microsoft.com/office/drawing/2014/main" id="{45152D2C-8B02-44DE-B734-278DE5B2C57E}"/>
              </a:ext>
            </a:extLst>
          </p:cNvPr>
          <p:cNvSpPr>
            <a:spLocks noGrp="1"/>
          </p:cNvSpPr>
          <p:nvPr>
            <p:ph idx="1"/>
          </p:nvPr>
        </p:nvSpPr>
        <p:spPr>
          <a:xfrm>
            <a:off x="76200" y="1142999"/>
            <a:ext cx="11963400" cy="5570790"/>
          </a:xfrm>
        </p:spPr>
        <p:txBody>
          <a:bodyPr>
            <a:normAutofit/>
          </a:bodyPr>
          <a:lstStyle/>
          <a:p>
            <a:r>
              <a:rPr lang="en-US" dirty="0"/>
              <a:t>We proposed a new method (</a:t>
            </a:r>
            <a:r>
              <a:rPr lang="en-US" dirty="0" err="1"/>
              <a:t>CombDec</a:t>
            </a:r>
            <a:r>
              <a:rPr lang="en-US" dirty="0"/>
              <a:t>) to decode RTS collision.</a:t>
            </a:r>
          </a:p>
          <a:p>
            <a:pPr marL="0" indent="0">
              <a:buNone/>
            </a:pPr>
            <a:endParaRPr lang="en-US" dirty="0"/>
          </a:p>
          <a:p>
            <a:endParaRPr lang="en-US" dirty="0"/>
          </a:p>
          <a:p>
            <a:endParaRPr lang="en-US" dirty="0"/>
          </a:p>
          <a:p>
            <a:r>
              <a:rPr lang="en-US" dirty="0"/>
              <a:t>With </a:t>
            </a:r>
            <a:r>
              <a:rPr lang="en-US" dirty="0" err="1"/>
              <a:t>CombDec</a:t>
            </a:r>
            <a:r>
              <a:rPr lang="en-US" dirty="0"/>
              <a:t>, we can turn down the RTS threshold to 0, yielding a network towards collision-free.</a:t>
            </a:r>
          </a:p>
          <a:p>
            <a:pPr marL="0" indent="0">
              <a:buNone/>
            </a:pPr>
            <a:endParaRPr lang="en-US" dirty="0"/>
          </a:p>
          <a:p>
            <a:endParaRPr lang="en-US" dirty="0"/>
          </a:p>
          <a:p>
            <a:pPr marL="0" indent="0">
              <a:buNone/>
            </a:pPr>
            <a:r>
              <a:rPr lang="en-US" dirty="0"/>
              <a:t>           </a:t>
            </a:r>
          </a:p>
        </p:txBody>
      </p:sp>
    </p:spTree>
    <p:extLst>
      <p:ext uri="{BB962C8B-B14F-4D97-AF65-F5344CB8AC3E}">
        <p14:creationId xmlns:p14="http://schemas.microsoft.com/office/powerpoint/2010/main" val="157607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p:txBody>
          <a:bodyPr/>
          <a:lstStyle/>
          <a:p>
            <a:r>
              <a:rPr lang="en-US" dirty="0"/>
              <a:t>Broadcast nature of wireless communication</a:t>
            </a:r>
          </a:p>
          <a:p>
            <a:pPr lvl="1">
              <a:buFont typeface="Wingdings" panose="05000000000000000000" pitchFamily="2" charset="2"/>
              <a:buChar char="Ø"/>
            </a:pPr>
            <a:r>
              <a:rPr lang="en-US" dirty="0"/>
              <a:t>Collision happens if they communicate together</a:t>
            </a:r>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a:t>
            </a:r>
          </a:p>
        </p:txBody>
      </p:sp>
      <p:pic>
        <p:nvPicPr>
          <p:cNvPr id="8" name="Picture 7">
            <a:extLst>
              <a:ext uri="{FF2B5EF4-FFF2-40B4-BE49-F238E27FC236}">
                <a16:creationId xmlns:a16="http://schemas.microsoft.com/office/drawing/2014/main" id="{E6C77BB0-09AF-4053-A4C0-DE588BAF0A85}"/>
              </a:ext>
            </a:extLst>
          </p:cNvPr>
          <p:cNvPicPr>
            <a:picLocks noChangeAspect="1"/>
          </p:cNvPicPr>
          <p:nvPr/>
        </p:nvPicPr>
        <p:blipFill>
          <a:blip r:embed="rId3"/>
          <a:stretch>
            <a:fillRect/>
          </a:stretch>
        </p:blipFill>
        <p:spPr>
          <a:xfrm>
            <a:off x="5638800" y="2942299"/>
            <a:ext cx="1065319" cy="1913600"/>
          </a:xfrm>
          <a:prstGeom prst="rect">
            <a:avLst/>
          </a:prstGeom>
        </p:spPr>
      </p:pic>
      <p:pic>
        <p:nvPicPr>
          <p:cNvPr id="10" name="Picture 9">
            <a:extLst>
              <a:ext uri="{FF2B5EF4-FFF2-40B4-BE49-F238E27FC236}">
                <a16:creationId xmlns:a16="http://schemas.microsoft.com/office/drawing/2014/main" id="{C1FE8661-65C9-47B1-B7F6-C29AA3F31CF5}"/>
              </a:ext>
            </a:extLst>
          </p:cNvPr>
          <p:cNvPicPr>
            <a:picLocks noChangeAspect="1"/>
          </p:cNvPicPr>
          <p:nvPr/>
        </p:nvPicPr>
        <p:blipFill>
          <a:blip r:embed="rId4"/>
          <a:stretch>
            <a:fillRect/>
          </a:stretch>
        </p:blipFill>
        <p:spPr>
          <a:xfrm>
            <a:off x="9015385" y="4317217"/>
            <a:ext cx="378338" cy="966767"/>
          </a:xfrm>
          <a:prstGeom prst="rect">
            <a:avLst/>
          </a:prstGeom>
        </p:spPr>
      </p:pic>
      <p:sp>
        <p:nvSpPr>
          <p:cNvPr id="11" name="Oval 10">
            <a:extLst>
              <a:ext uri="{FF2B5EF4-FFF2-40B4-BE49-F238E27FC236}">
                <a16:creationId xmlns:a16="http://schemas.microsoft.com/office/drawing/2014/main" id="{63CF4B1E-5E8C-41A9-9F4E-63CA6F68354D}"/>
              </a:ext>
            </a:extLst>
          </p:cNvPr>
          <p:cNvSpPr/>
          <p:nvPr/>
        </p:nvSpPr>
        <p:spPr>
          <a:xfrm>
            <a:off x="2213048" y="4191000"/>
            <a:ext cx="1671074" cy="1295401"/>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9DFDCE-4B83-4117-A855-7A3BA1708FDA}"/>
              </a:ext>
            </a:extLst>
          </p:cNvPr>
          <p:cNvSpPr/>
          <p:nvPr/>
        </p:nvSpPr>
        <p:spPr>
          <a:xfrm>
            <a:off x="1466844" y="3581401"/>
            <a:ext cx="3158455" cy="2438401"/>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0FB1519-C3CC-45AF-B432-2B9F3CD83CEC}"/>
              </a:ext>
            </a:extLst>
          </p:cNvPr>
          <p:cNvSpPr/>
          <p:nvPr/>
        </p:nvSpPr>
        <p:spPr>
          <a:xfrm>
            <a:off x="264772" y="2942299"/>
            <a:ext cx="5487732" cy="3610902"/>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772DDA-8AD6-4CD1-B1D3-B42AB86E3252}"/>
              </a:ext>
            </a:extLst>
          </p:cNvPr>
          <p:cNvSpPr/>
          <p:nvPr/>
        </p:nvSpPr>
        <p:spPr>
          <a:xfrm>
            <a:off x="-800697" y="2514601"/>
            <a:ext cx="7620000" cy="4503988"/>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FFC263AA-F978-44C5-90F2-9194D77F0642}"/>
              </a:ext>
            </a:extLst>
          </p:cNvPr>
          <p:cNvSpPr/>
          <p:nvPr/>
        </p:nvSpPr>
        <p:spPr>
          <a:xfrm rot="3840979">
            <a:off x="4320021" y="2735198"/>
            <a:ext cx="423992" cy="2574675"/>
          </a:xfrm>
          <a:prstGeom prst="upArrow">
            <a:avLst>
              <a:gd name="adj1" fmla="val 50000"/>
              <a:gd name="adj2" fmla="val 114110"/>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4977743-51C7-47F2-AE6F-D0796726E1BF}"/>
              </a:ext>
            </a:extLst>
          </p:cNvPr>
          <p:cNvSpPr/>
          <p:nvPr/>
        </p:nvSpPr>
        <p:spPr>
          <a:xfrm>
            <a:off x="8347745" y="4190999"/>
            <a:ext cx="1671074" cy="1295401"/>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CA11F9B-7303-48FB-8CAC-7E258B931427}"/>
              </a:ext>
            </a:extLst>
          </p:cNvPr>
          <p:cNvSpPr/>
          <p:nvPr/>
        </p:nvSpPr>
        <p:spPr>
          <a:xfrm>
            <a:off x="7601541" y="3581400"/>
            <a:ext cx="3158455" cy="2438401"/>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7B31F9-A391-42C3-A174-5AFD5D60B4B3}"/>
              </a:ext>
            </a:extLst>
          </p:cNvPr>
          <p:cNvSpPr/>
          <p:nvPr/>
        </p:nvSpPr>
        <p:spPr>
          <a:xfrm>
            <a:off x="6399469" y="2942298"/>
            <a:ext cx="5487732" cy="3610902"/>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0ED14C2-F30B-48A5-9D67-EA7BD93BD0C0}"/>
              </a:ext>
            </a:extLst>
          </p:cNvPr>
          <p:cNvSpPr/>
          <p:nvPr/>
        </p:nvSpPr>
        <p:spPr>
          <a:xfrm>
            <a:off x="5334000" y="2514600"/>
            <a:ext cx="7620000" cy="4503988"/>
          </a:xfrm>
          <a:prstGeom prst="ellips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F24EDC-4CEC-4D70-BD0D-26CCE09F12E1}"/>
              </a:ext>
            </a:extLst>
          </p:cNvPr>
          <p:cNvPicPr>
            <a:picLocks noChangeAspect="1"/>
          </p:cNvPicPr>
          <p:nvPr/>
        </p:nvPicPr>
        <p:blipFill>
          <a:blip r:embed="rId5"/>
          <a:stretch>
            <a:fillRect/>
          </a:stretch>
        </p:blipFill>
        <p:spPr>
          <a:xfrm>
            <a:off x="2903826" y="4336672"/>
            <a:ext cx="378338" cy="966767"/>
          </a:xfrm>
          <a:prstGeom prst="rect">
            <a:avLst/>
          </a:prstGeom>
        </p:spPr>
      </p:pic>
      <p:sp>
        <p:nvSpPr>
          <p:cNvPr id="25" name="Arrow: Up 24">
            <a:extLst>
              <a:ext uri="{FF2B5EF4-FFF2-40B4-BE49-F238E27FC236}">
                <a16:creationId xmlns:a16="http://schemas.microsoft.com/office/drawing/2014/main" id="{99EC20C8-6784-486B-BA7A-50696C816E14}"/>
              </a:ext>
            </a:extLst>
          </p:cNvPr>
          <p:cNvSpPr/>
          <p:nvPr/>
        </p:nvSpPr>
        <p:spPr>
          <a:xfrm rot="17741191">
            <a:off x="7562333" y="2751166"/>
            <a:ext cx="423992" cy="2529272"/>
          </a:xfrm>
          <a:prstGeom prst="upArrow">
            <a:avLst>
              <a:gd name="adj1" fmla="val 50000"/>
              <a:gd name="adj2" fmla="val 11411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bject&#10;&#10;Description automatically generated">
            <a:extLst>
              <a:ext uri="{FF2B5EF4-FFF2-40B4-BE49-F238E27FC236}">
                <a16:creationId xmlns:a16="http://schemas.microsoft.com/office/drawing/2014/main" id="{527DD777-5DF9-4DCD-9FB5-AD3B917F4D2A}"/>
              </a:ext>
            </a:extLst>
          </p:cNvPr>
          <p:cNvPicPr>
            <a:picLocks noChangeAspect="1"/>
          </p:cNvPicPr>
          <p:nvPr/>
        </p:nvPicPr>
        <p:blipFill>
          <a:blip r:embed="rId6"/>
          <a:stretch>
            <a:fillRect/>
          </a:stretch>
        </p:blipFill>
        <p:spPr>
          <a:xfrm>
            <a:off x="4179145" y="1672362"/>
            <a:ext cx="4080298" cy="1930271"/>
          </a:xfrm>
          <a:prstGeom prst="rect">
            <a:avLst/>
          </a:prstGeom>
        </p:spPr>
      </p:pic>
      <p:sp>
        <p:nvSpPr>
          <p:cNvPr id="2" name="TextBox 1">
            <a:extLst>
              <a:ext uri="{FF2B5EF4-FFF2-40B4-BE49-F238E27FC236}">
                <a16:creationId xmlns:a16="http://schemas.microsoft.com/office/drawing/2014/main" id="{91960C6D-D4C2-4BA1-94DA-25505C4F7920}"/>
              </a:ext>
            </a:extLst>
          </p:cNvPr>
          <p:cNvSpPr txBox="1"/>
          <p:nvPr/>
        </p:nvSpPr>
        <p:spPr>
          <a:xfrm>
            <a:off x="5308793" y="2501040"/>
            <a:ext cx="1725331" cy="523220"/>
          </a:xfrm>
          <a:prstGeom prst="rect">
            <a:avLst/>
          </a:prstGeom>
          <a:noFill/>
        </p:spPr>
        <p:txBody>
          <a:bodyPr wrap="square" rtlCol="0">
            <a:spAutoFit/>
          </a:bodyPr>
          <a:lstStyle/>
          <a:p>
            <a:r>
              <a:rPr lang="en-US" sz="2800" b="1" dirty="0">
                <a:solidFill>
                  <a:schemeClr val="bg1"/>
                </a:solidFill>
              </a:rPr>
              <a:t>Collision</a:t>
            </a:r>
          </a:p>
        </p:txBody>
      </p:sp>
      <p:sp>
        <p:nvSpPr>
          <p:cNvPr id="23" name="Rounded Rectangle 5">
            <a:extLst>
              <a:ext uri="{FF2B5EF4-FFF2-40B4-BE49-F238E27FC236}">
                <a16:creationId xmlns:a16="http://schemas.microsoft.com/office/drawing/2014/main" id="{60E437ED-5508-4558-BFDF-9BB4D9304BC6}"/>
              </a:ext>
            </a:extLst>
          </p:cNvPr>
          <p:cNvSpPr>
            <a:spLocks noChangeArrowheads="1"/>
          </p:cNvSpPr>
          <p:nvPr/>
        </p:nvSpPr>
        <p:spPr bwMode="auto">
          <a:xfrm>
            <a:off x="2067700" y="5612618"/>
            <a:ext cx="8604330" cy="805179"/>
          </a:xfrm>
          <a:prstGeom prst="roundRect">
            <a:avLst>
              <a:gd name="adj" fmla="val 16667"/>
            </a:avLst>
          </a:prstGeom>
          <a:solidFill>
            <a:srgbClr val="FF0000"/>
          </a:solidFill>
          <a:ln w="12700" cmpd="sng">
            <a:solidFill>
              <a:schemeClr val="bg1"/>
            </a:solidFill>
            <a:round/>
            <a:headEnd/>
            <a:tailEnd/>
          </a:ln>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Extremely affect the throughput of the network!! </a:t>
            </a:r>
          </a:p>
        </p:txBody>
      </p:sp>
    </p:spTree>
    <p:extLst>
      <p:ext uri="{BB962C8B-B14F-4D97-AF65-F5344CB8AC3E}">
        <p14:creationId xmlns:p14="http://schemas.microsoft.com/office/powerpoint/2010/main" val="15760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par>
                          <p:cTn id="11" fill="hold">
                            <p:stCondLst>
                              <p:cond delay="2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
                                        <p:tgtEl>
                                          <p:spTgt spid="20"/>
                                        </p:tgtEl>
                                      </p:cBhvr>
                                    </p:animEffect>
                                  </p:childTnLst>
                                </p:cTn>
                              </p:par>
                            </p:childTnLst>
                          </p:cTn>
                        </p:par>
                        <p:par>
                          <p:cTn id="18" fill="hold">
                            <p:stCondLst>
                              <p:cond delay="4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
                                        <p:tgtEl>
                                          <p:spTgt spid="21"/>
                                        </p:tgtEl>
                                      </p:cBhvr>
                                    </p:animEffect>
                                  </p:childTnLst>
                                </p:cTn>
                              </p:par>
                            </p:childTnLst>
                          </p:cTn>
                        </p:par>
                        <p:par>
                          <p:cTn id="25" fill="hold">
                            <p:stCondLst>
                              <p:cond delay="6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childTnLst>
                                </p:cTn>
                              </p:par>
                            </p:childTnLst>
                          </p:cTn>
                        </p:par>
                        <p:par>
                          <p:cTn id="32" fill="hold">
                            <p:stCondLst>
                              <p:cond delay="800"/>
                            </p:stCondLst>
                            <p:childTnLst>
                              <p:par>
                                <p:cTn id="33" presetID="1" presetClass="exit" presetSubtype="0" fill="hold" grpId="1" nodeType="after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p:stCondLst>
                              <p:cond delay="800"/>
                            </p:stCondLst>
                            <p:childTnLst>
                              <p:par>
                                <p:cTn id="42" presetID="1" presetClass="exit" presetSubtype="0" fill="hold" grpId="1" nodeType="afterEffect">
                                  <p:stCondLst>
                                    <p:cond delay="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2"/>
                                        </p:tgtEl>
                                        <p:attrNameLst>
                                          <p:attrName>style.visibility</p:attrName>
                                        </p:attrNameLst>
                                      </p:cBhvr>
                                      <p:to>
                                        <p:strVal val="hidden"/>
                                      </p:to>
                                    </p:set>
                                  </p:childTnLst>
                                </p:cTn>
                              </p:par>
                            </p:childTnLst>
                          </p:cTn>
                        </p:par>
                        <p:par>
                          <p:cTn id="50" fill="hold">
                            <p:stCondLst>
                              <p:cond delay="800"/>
                            </p:stCondLst>
                            <p:childTnLst>
                              <p:par>
                                <p:cTn id="51" presetID="2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300"/>
                                        <p:tgtEl>
                                          <p:spTgt spid="1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3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8" grpId="0" animBg="1"/>
      <p:bldP spid="19" grpId="0" animBg="1"/>
      <p:bldP spid="19" grpId="1" animBg="1"/>
      <p:bldP spid="20" grpId="0" animBg="1"/>
      <p:bldP spid="20" grpId="1" animBg="1"/>
      <p:bldP spid="21" grpId="0" animBg="1"/>
      <p:bldP spid="21" grpId="1" animBg="1"/>
      <p:bldP spid="22" grpId="0" animBg="1"/>
      <p:bldP spid="22" grpId="1" animBg="1"/>
      <p:bldP spid="25" grpId="0" animBg="1"/>
      <p:bldP spid="2" grpId="0"/>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191000" y="3048000"/>
            <a:ext cx="3276600" cy="685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b="1" noProof="1">
                <a:solidFill>
                  <a:schemeClr val="accent1"/>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13749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RTS/CTS based CSMA/CA</a:t>
            </a:r>
          </a:p>
          <a:p>
            <a:endParaRPr lang="en-US" dirty="0"/>
          </a:p>
          <a:p>
            <a:pPr marL="0" indent="0">
              <a:buNone/>
            </a:pPr>
            <a:r>
              <a:rPr lang="en-US" dirty="0"/>
              <a:t>                                 </a:t>
            </a:r>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RTS/CTS based Channel Sensing</a:t>
            </a:r>
          </a:p>
        </p:txBody>
      </p:sp>
      <p:cxnSp>
        <p:nvCxnSpPr>
          <p:cNvPr id="5" name="Straight Arrow Connector 4">
            <a:extLst>
              <a:ext uri="{FF2B5EF4-FFF2-40B4-BE49-F238E27FC236}">
                <a16:creationId xmlns:a16="http://schemas.microsoft.com/office/drawing/2014/main" id="{BB0465EC-0500-4F8F-8919-EA2598800FEC}"/>
              </a:ext>
            </a:extLst>
          </p:cNvPr>
          <p:cNvCxnSpPr>
            <a:cxnSpLocks/>
          </p:cNvCxnSpPr>
          <p:nvPr/>
        </p:nvCxnSpPr>
        <p:spPr>
          <a:xfrm>
            <a:off x="2333625" y="4794255"/>
            <a:ext cx="8943975" cy="634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AFC88E-0C35-4CD9-9278-B33205AC95B1}"/>
              </a:ext>
            </a:extLst>
          </p:cNvPr>
          <p:cNvCxnSpPr>
            <a:cxnSpLocks/>
          </p:cNvCxnSpPr>
          <p:nvPr/>
        </p:nvCxnSpPr>
        <p:spPr>
          <a:xfrm flipV="1">
            <a:off x="2333625" y="3429000"/>
            <a:ext cx="8943975" cy="1161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CC7213-80AD-4DCE-8535-D80ECED1C58C}"/>
              </a:ext>
            </a:extLst>
          </p:cNvPr>
          <p:cNvSpPr txBox="1"/>
          <p:nvPr/>
        </p:nvSpPr>
        <p:spPr>
          <a:xfrm>
            <a:off x="288925" y="3124200"/>
            <a:ext cx="2425700" cy="461665"/>
          </a:xfrm>
          <a:prstGeom prst="rect">
            <a:avLst/>
          </a:prstGeom>
          <a:noFill/>
        </p:spPr>
        <p:txBody>
          <a:bodyPr wrap="square" rtlCol="0">
            <a:spAutoFit/>
          </a:bodyPr>
          <a:lstStyle/>
          <a:p>
            <a:pPr algn="ctr"/>
            <a:r>
              <a:rPr lang="en-US" sz="2400" dirty="0"/>
              <a:t>Transmitter</a:t>
            </a:r>
          </a:p>
        </p:txBody>
      </p:sp>
      <p:sp>
        <p:nvSpPr>
          <p:cNvPr id="15" name="TextBox 14">
            <a:extLst>
              <a:ext uri="{FF2B5EF4-FFF2-40B4-BE49-F238E27FC236}">
                <a16:creationId xmlns:a16="http://schemas.microsoft.com/office/drawing/2014/main" id="{4D5D0A2A-80CF-4171-94E8-651BC6B877E7}"/>
              </a:ext>
            </a:extLst>
          </p:cNvPr>
          <p:cNvSpPr txBox="1"/>
          <p:nvPr/>
        </p:nvSpPr>
        <p:spPr>
          <a:xfrm>
            <a:off x="288925" y="4457329"/>
            <a:ext cx="2425700" cy="461665"/>
          </a:xfrm>
          <a:prstGeom prst="rect">
            <a:avLst/>
          </a:prstGeom>
          <a:noFill/>
        </p:spPr>
        <p:txBody>
          <a:bodyPr wrap="square" rtlCol="0">
            <a:spAutoFit/>
          </a:bodyPr>
          <a:lstStyle/>
          <a:p>
            <a:pPr algn="ctr"/>
            <a:r>
              <a:rPr lang="en-US" sz="2400" dirty="0"/>
              <a:t>Receiver</a:t>
            </a:r>
          </a:p>
        </p:txBody>
      </p:sp>
      <p:sp>
        <p:nvSpPr>
          <p:cNvPr id="13" name="Rectangle 12">
            <a:extLst>
              <a:ext uri="{FF2B5EF4-FFF2-40B4-BE49-F238E27FC236}">
                <a16:creationId xmlns:a16="http://schemas.microsoft.com/office/drawing/2014/main" id="{B7A7119A-4C9A-4358-A293-DD85640343E1}"/>
              </a:ext>
            </a:extLst>
          </p:cNvPr>
          <p:cNvSpPr/>
          <p:nvPr/>
        </p:nvSpPr>
        <p:spPr>
          <a:xfrm>
            <a:off x="7013576" y="2995909"/>
            <a:ext cx="2425700" cy="43309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Data</a:t>
            </a:r>
          </a:p>
        </p:txBody>
      </p:sp>
      <p:sp>
        <p:nvSpPr>
          <p:cNvPr id="22" name="Rectangle 21">
            <a:extLst>
              <a:ext uri="{FF2B5EF4-FFF2-40B4-BE49-F238E27FC236}">
                <a16:creationId xmlns:a16="http://schemas.microsoft.com/office/drawing/2014/main" id="{6BA3BF7B-C258-4F41-8CC8-EB44247ED643}"/>
              </a:ext>
            </a:extLst>
          </p:cNvPr>
          <p:cNvSpPr/>
          <p:nvPr/>
        </p:nvSpPr>
        <p:spPr>
          <a:xfrm>
            <a:off x="3963987" y="2995909"/>
            <a:ext cx="912813" cy="43309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RTS</a:t>
            </a:r>
          </a:p>
        </p:txBody>
      </p:sp>
      <p:sp>
        <p:nvSpPr>
          <p:cNvPr id="23" name="Rectangle 22">
            <a:extLst>
              <a:ext uri="{FF2B5EF4-FFF2-40B4-BE49-F238E27FC236}">
                <a16:creationId xmlns:a16="http://schemas.microsoft.com/office/drawing/2014/main" id="{57F32A33-DFC0-4438-816B-048955AD74AC}"/>
              </a:ext>
            </a:extLst>
          </p:cNvPr>
          <p:cNvSpPr/>
          <p:nvPr/>
        </p:nvSpPr>
        <p:spPr>
          <a:xfrm>
            <a:off x="5487987" y="4367509"/>
            <a:ext cx="912813" cy="4330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CTS</a:t>
            </a:r>
          </a:p>
        </p:txBody>
      </p:sp>
      <p:sp>
        <p:nvSpPr>
          <p:cNvPr id="26" name="TextBox 25">
            <a:extLst>
              <a:ext uri="{FF2B5EF4-FFF2-40B4-BE49-F238E27FC236}">
                <a16:creationId xmlns:a16="http://schemas.microsoft.com/office/drawing/2014/main" id="{8C834392-30DB-476B-9178-65E25356AB48}"/>
              </a:ext>
            </a:extLst>
          </p:cNvPr>
          <p:cNvSpPr txBox="1"/>
          <p:nvPr/>
        </p:nvSpPr>
        <p:spPr>
          <a:xfrm>
            <a:off x="4853782" y="3440610"/>
            <a:ext cx="687387" cy="338554"/>
          </a:xfrm>
          <a:prstGeom prst="rect">
            <a:avLst/>
          </a:prstGeom>
          <a:noFill/>
        </p:spPr>
        <p:txBody>
          <a:bodyPr wrap="square" rtlCol="0">
            <a:spAutoFit/>
          </a:bodyPr>
          <a:lstStyle/>
          <a:p>
            <a:pPr algn="ctr"/>
            <a:r>
              <a:rPr lang="en-US" sz="1600" dirty="0"/>
              <a:t>SIFS</a:t>
            </a:r>
          </a:p>
        </p:txBody>
      </p:sp>
      <p:sp>
        <p:nvSpPr>
          <p:cNvPr id="29" name="TextBox 28">
            <a:extLst>
              <a:ext uri="{FF2B5EF4-FFF2-40B4-BE49-F238E27FC236}">
                <a16:creationId xmlns:a16="http://schemas.microsoft.com/office/drawing/2014/main" id="{AA69D7AB-BC2A-46DE-AB9F-8FDBD83FED21}"/>
              </a:ext>
            </a:extLst>
          </p:cNvPr>
          <p:cNvSpPr txBox="1"/>
          <p:nvPr/>
        </p:nvSpPr>
        <p:spPr>
          <a:xfrm>
            <a:off x="6373019" y="3434052"/>
            <a:ext cx="687387" cy="338554"/>
          </a:xfrm>
          <a:prstGeom prst="rect">
            <a:avLst/>
          </a:prstGeom>
          <a:noFill/>
        </p:spPr>
        <p:txBody>
          <a:bodyPr wrap="square" rtlCol="0">
            <a:spAutoFit/>
          </a:bodyPr>
          <a:lstStyle/>
          <a:p>
            <a:pPr algn="ctr"/>
            <a:r>
              <a:rPr lang="en-US" sz="1600" dirty="0"/>
              <a:t>SIFS</a:t>
            </a:r>
          </a:p>
        </p:txBody>
      </p:sp>
      <p:sp>
        <p:nvSpPr>
          <p:cNvPr id="32" name="Rectangle 31">
            <a:extLst>
              <a:ext uri="{FF2B5EF4-FFF2-40B4-BE49-F238E27FC236}">
                <a16:creationId xmlns:a16="http://schemas.microsoft.com/office/drawing/2014/main" id="{B0B8D631-DE02-4252-9BC5-8C5CE88760E5}"/>
              </a:ext>
            </a:extLst>
          </p:cNvPr>
          <p:cNvSpPr/>
          <p:nvPr/>
        </p:nvSpPr>
        <p:spPr>
          <a:xfrm>
            <a:off x="10058400" y="4343400"/>
            <a:ext cx="912813" cy="4330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ACK</a:t>
            </a:r>
          </a:p>
        </p:txBody>
      </p:sp>
      <p:sp>
        <p:nvSpPr>
          <p:cNvPr id="35" name="TextBox 34">
            <a:extLst>
              <a:ext uri="{FF2B5EF4-FFF2-40B4-BE49-F238E27FC236}">
                <a16:creationId xmlns:a16="http://schemas.microsoft.com/office/drawing/2014/main" id="{02621643-3E02-4835-A9FE-F0D4980D4DF3}"/>
              </a:ext>
            </a:extLst>
          </p:cNvPr>
          <p:cNvSpPr txBox="1"/>
          <p:nvPr/>
        </p:nvSpPr>
        <p:spPr>
          <a:xfrm>
            <a:off x="9409906" y="3445453"/>
            <a:ext cx="687387" cy="338554"/>
          </a:xfrm>
          <a:prstGeom prst="rect">
            <a:avLst/>
          </a:prstGeom>
          <a:noFill/>
        </p:spPr>
        <p:txBody>
          <a:bodyPr wrap="square" rtlCol="0">
            <a:spAutoFit/>
          </a:bodyPr>
          <a:lstStyle/>
          <a:p>
            <a:pPr algn="ctr"/>
            <a:r>
              <a:rPr lang="en-US" sz="1600" dirty="0"/>
              <a:t>SIFS</a:t>
            </a:r>
          </a:p>
        </p:txBody>
      </p:sp>
      <p:cxnSp>
        <p:nvCxnSpPr>
          <p:cNvPr id="48" name="Straight Connector 47">
            <a:extLst>
              <a:ext uri="{FF2B5EF4-FFF2-40B4-BE49-F238E27FC236}">
                <a16:creationId xmlns:a16="http://schemas.microsoft.com/office/drawing/2014/main" id="{5CEF311B-00A1-495B-9B4D-B7E50C12FF69}"/>
              </a:ext>
            </a:extLst>
          </p:cNvPr>
          <p:cNvCxnSpPr>
            <a:cxnSpLocks/>
          </p:cNvCxnSpPr>
          <p:nvPr/>
        </p:nvCxnSpPr>
        <p:spPr>
          <a:xfrm>
            <a:off x="4876800" y="3463547"/>
            <a:ext cx="609601" cy="355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EF7A9CD-ECA4-403C-A948-366E3CE7EC86}"/>
              </a:ext>
            </a:extLst>
          </p:cNvPr>
          <p:cNvCxnSpPr>
            <a:cxnSpLocks/>
          </p:cNvCxnSpPr>
          <p:nvPr/>
        </p:nvCxnSpPr>
        <p:spPr>
          <a:xfrm>
            <a:off x="6400005" y="3453651"/>
            <a:ext cx="609601" cy="355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BB3DB3B-96C0-4923-8ADA-2F1A63CDA8FF}"/>
              </a:ext>
            </a:extLst>
          </p:cNvPr>
          <p:cNvCxnSpPr>
            <a:cxnSpLocks/>
          </p:cNvCxnSpPr>
          <p:nvPr/>
        </p:nvCxnSpPr>
        <p:spPr>
          <a:xfrm>
            <a:off x="9448800" y="3466048"/>
            <a:ext cx="609601" cy="355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EE94C518-76EB-4E78-A542-6F05B0A16345}"/>
              </a:ext>
            </a:extLst>
          </p:cNvPr>
          <p:cNvSpPr/>
          <p:nvPr/>
        </p:nvSpPr>
        <p:spPr>
          <a:xfrm>
            <a:off x="3312334" y="2996308"/>
            <a:ext cx="212719" cy="42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B1C975A-EB8B-44B6-BEE4-6E184183F701}"/>
              </a:ext>
            </a:extLst>
          </p:cNvPr>
          <p:cNvSpPr/>
          <p:nvPr/>
        </p:nvSpPr>
        <p:spPr>
          <a:xfrm>
            <a:off x="3529023" y="2995908"/>
            <a:ext cx="212719" cy="42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8A5BB83-DD04-4513-A54B-F1AF96C3F619}"/>
              </a:ext>
            </a:extLst>
          </p:cNvPr>
          <p:cNvSpPr/>
          <p:nvPr/>
        </p:nvSpPr>
        <p:spPr>
          <a:xfrm>
            <a:off x="3741743" y="2995908"/>
            <a:ext cx="212719" cy="42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B5D819D-B9FA-452B-A3BD-7BAF2151B413}"/>
              </a:ext>
            </a:extLst>
          </p:cNvPr>
          <p:cNvSpPr/>
          <p:nvPr/>
        </p:nvSpPr>
        <p:spPr>
          <a:xfrm>
            <a:off x="3094038" y="2995266"/>
            <a:ext cx="212719" cy="42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DEE9839-B6FF-4DCB-9C43-91DA008539DD}"/>
              </a:ext>
            </a:extLst>
          </p:cNvPr>
          <p:cNvSpPr/>
          <p:nvPr/>
        </p:nvSpPr>
        <p:spPr>
          <a:xfrm>
            <a:off x="2869418" y="2995266"/>
            <a:ext cx="212719" cy="42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11BD4E3B-F8C3-4A4A-A176-6926052ACE76}"/>
              </a:ext>
            </a:extLst>
          </p:cNvPr>
          <p:cNvSpPr txBox="1"/>
          <p:nvPr/>
        </p:nvSpPr>
        <p:spPr>
          <a:xfrm>
            <a:off x="2921649" y="2707595"/>
            <a:ext cx="968373" cy="338554"/>
          </a:xfrm>
          <a:prstGeom prst="rect">
            <a:avLst/>
          </a:prstGeom>
          <a:noFill/>
        </p:spPr>
        <p:txBody>
          <a:bodyPr wrap="square" rtlCol="0">
            <a:spAutoFit/>
          </a:bodyPr>
          <a:lstStyle/>
          <a:p>
            <a:pPr algn="ctr"/>
            <a:r>
              <a:rPr lang="en-US" sz="1600" dirty="0"/>
              <a:t>back-off</a:t>
            </a:r>
          </a:p>
        </p:txBody>
      </p:sp>
      <p:sp>
        <p:nvSpPr>
          <p:cNvPr id="69" name="Arrow: Up-Down 68">
            <a:extLst>
              <a:ext uri="{FF2B5EF4-FFF2-40B4-BE49-F238E27FC236}">
                <a16:creationId xmlns:a16="http://schemas.microsoft.com/office/drawing/2014/main" id="{C27B29C5-4538-4238-B901-20087D4FBD44}"/>
              </a:ext>
            </a:extLst>
          </p:cNvPr>
          <p:cNvSpPr/>
          <p:nvPr/>
        </p:nvSpPr>
        <p:spPr>
          <a:xfrm rot="5400000">
            <a:off x="7575668" y="-1008792"/>
            <a:ext cx="706183" cy="6084873"/>
          </a:xfrm>
          <a:prstGeom prst="upDownArrow">
            <a:avLst>
              <a:gd name="adj1" fmla="val 60791"/>
              <a:gd name="adj2" fmla="val 670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B54DE2C1-B434-4F00-8E26-A8037B82B3CE}"/>
              </a:ext>
            </a:extLst>
          </p:cNvPr>
          <p:cNvSpPr txBox="1"/>
          <p:nvPr/>
        </p:nvSpPr>
        <p:spPr>
          <a:xfrm>
            <a:off x="6704805" y="1860436"/>
            <a:ext cx="2835271" cy="338554"/>
          </a:xfrm>
          <a:prstGeom prst="rect">
            <a:avLst/>
          </a:prstGeom>
          <a:noFill/>
        </p:spPr>
        <p:txBody>
          <a:bodyPr wrap="square" rtlCol="0">
            <a:spAutoFit/>
          </a:bodyPr>
          <a:lstStyle/>
          <a:p>
            <a:pPr algn="ctr"/>
            <a:r>
              <a:rPr lang="en-US" sz="1600" dirty="0"/>
              <a:t>Protected by RTS (NAV)</a:t>
            </a:r>
          </a:p>
        </p:txBody>
      </p:sp>
      <p:cxnSp>
        <p:nvCxnSpPr>
          <p:cNvPr id="6" name="Straight Connector 5">
            <a:extLst>
              <a:ext uri="{FF2B5EF4-FFF2-40B4-BE49-F238E27FC236}">
                <a16:creationId xmlns:a16="http://schemas.microsoft.com/office/drawing/2014/main" id="{0E7094FB-A873-49C7-824D-00D9551DA260}"/>
              </a:ext>
            </a:extLst>
          </p:cNvPr>
          <p:cNvCxnSpPr/>
          <p:nvPr/>
        </p:nvCxnSpPr>
        <p:spPr>
          <a:xfrm>
            <a:off x="4886323" y="1600200"/>
            <a:ext cx="0" cy="317629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6CFCF6-32DA-4BDC-965D-85540F5EAA98}"/>
              </a:ext>
            </a:extLst>
          </p:cNvPr>
          <p:cNvCxnSpPr/>
          <p:nvPr/>
        </p:nvCxnSpPr>
        <p:spPr>
          <a:xfrm>
            <a:off x="10971196" y="1600200"/>
            <a:ext cx="0" cy="317629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02F5D8C-6928-4F2B-B498-5831AE62B3DB}"/>
              </a:ext>
            </a:extLst>
          </p:cNvPr>
          <p:cNvSpPr/>
          <p:nvPr/>
        </p:nvSpPr>
        <p:spPr>
          <a:xfrm>
            <a:off x="2869418" y="2707595"/>
            <a:ext cx="2026412" cy="208666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4BAB503-9BC2-4E14-8246-51731D55BB74}"/>
              </a:ext>
            </a:extLst>
          </p:cNvPr>
          <p:cNvPicPr>
            <a:picLocks noChangeAspect="1"/>
          </p:cNvPicPr>
          <p:nvPr/>
        </p:nvPicPr>
        <p:blipFill>
          <a:blip r:embed="rId3"/>
          <a:stretch>
            <a:fillRect/>
          </a:stretch>
        </p:blipFill>
        <p:spPr>
          <a:xfrm>
            <a:off x="2921649" y="3542060"/>
            <a:ext cx="856221" cy="1017885"/>
          </a:xfrm>
          <a:prstGeom prst="rect">
            <a:avLst/>
          </a:prstGeom>
        </p:spPr>
      </p:pic>
      <p:pic>
        <p:nvPicPr>
          <p:cNvPr id="10" name="Picture 9">
            <a:extLst>
              <a:ext uri="{FF2B5EF4-FFF2-40B4-BE49-F238E27FC236}">
                <a16:creationId xmlns:a16="http://schemas.microsoft.com/office/drawing/2014/main" id="{F9577063-B3AC-4717-AC74-F2918D8AA7B2}"/>
              </a:ext>
            </a:extLst>
          </p:cNvPr>
          <p:cNvPicPr>
            <a:picLocks noChangeAspect="1"/>
          </p:cNvPicPr>
          <p:nvPr/>
        </p:nvPicPr>
        <p:blipFill>
          <a:blip r:embed="rId4"/>
          <a:stretch>
            <a:fillRect/>
          </a:stretch>
        </p:blipFill>
        <p:spPr>
          <a:xfrm>
            <a:off x="3409949" y="2386736"/>
            <a:ext cx="5059378" cy="3557212"/>
          </a:xfrm>
          <a:prstGeom prst="rect">
            <a:avLst/>
          </a:prstGeom>
        </p:spPr>
      </p:pic>
      <p:sp>
        <p:nvSpPr>
          <p:cNvPr id="11" name="Rectangle 10">
            <a:extLst>
              <a:ext uri="{FF2B5EF4-FFF2-40B4-BE49-F238E27FC236}">
                <a16:creationId xmlns:a16="http://schemas.microsoft.com/office/drawing/2014/main" id="{01EA89D6-CD0C-41D5-A02C-29EADB58879A}"/>
              </a:ext>
            </a:extLst>
          </p:cNvPr>
          <p:cNvSpPr/>
          <p:nvPr/>
        </p:nvSpPr>
        <p:spPr>
          <a:xfrm>
            <a:off x="4836719" y="1480268"/>
            <a:ext cx="22236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CSMA</a:t>
            </a:r>
          </a:p>
        </p:txBody>
      </p:sp>
    </p:spTree>
    <p:extLst>
      <p:ext uri="{BB962C8B-B14F-4D97-AF65-F5344CB8AC3E}">
        <p14:creationId xmlns:p14="http://schemas.microsoft.com/office/powerpoint/2010/main" val="9684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200"/>
                                        <p:tgtEl>
                                          <p:spTgt spid="67"/>
                                        </p:tgtEl>
                                      </p:cBhvr>
                                    </p:animEffect>
                                  </p:childTnLst>
                                </p:cTn>
                              </p:par>
                            </p:childTnLst>
                          </p:cTn>
                        </p:par>
                        <p:par>
                          <p:cTn id="27" fill="hold">
                            <p:stCondLst>
                              <p:cond delay="200"/>
                            </p:stCondLst>
                            <p:childTnLst>
                              <p:par>
                                <p:cTn id="28" presetID="10" presetClass="entr" presetSubtype="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200"/>
                                        <p:tgtEl>
                                          <p:spTgt spid="65"/>
                                        </p:tgtEl>
                                      </p:cBhvr>
                                    </p:animEffect>
                                  </p:childTnLst>
                                </p:cTn>
                              </p:par>
                            </p:childTnLst>
                          </p:cTn>
                        </p:par>
                        <p:par>
                          <p:cTn id="31" fill="hold">
                            <p:stCondLst>
                              <p:cond delay="400"/>
                            </p:stCondLst>
                            <p:childTnLst>
                              <p:par>
                                <p:cTn id="32" presetID="10" presetClass="entr" presetSubtype="0"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200"/>
                                        <p:tgtEl>
                                          <p:spTgt spid="62"/>
                                        </p:tgtEl>
                                      </p:cBhvr>
                                    </p:animEffect>
                                  </p:childTnLst>
                                </p:cTn>
                              </p:par>
                            </p:childTnLst>
                          </p:cTn>
                        </p:par>
                        <p:par>
                          <p:cTn id="35" fill="hold">
                            <p:stCondLst>
                              <p:cond delay="600"/>
                            </p:stCondLst>
                            <p:childTnLst>
                              <p:par>
                                <p:cTn id="36" presetID="10" presetClass="entr" presetSubtype="0"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200"/>
                                        <p:tgtEl>
                                          <p:spTgt spid="63"/>
                                        </p:tgtEl>
                                      </p:cBhvr>
                                    </p:animEffect>
                                  </p:childTnLst>
                                </p:cTn>
                              </p:par>
                            </p:childTnLst>
                          </p:cTn>
                        </p:par>
                        <p:par>
                          <p:cTn id="39" fill="hold">
                            <p:stCondLst>
                              <p:cond delay="800"/>
                            </p:stCondLst>
                            <p:childTnLst>
                              <p:par>
                                <p:cTn id="40" presetID="10"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00"/>
                                        <p:tgtEl>
                                          <p:spTgt spid="64"/>
                                        </p:tgtEl>
                                      </p:cBhvr>
                                    </p:animEffec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42" presetClass="path" presetSubtype="0" accel="50000" decel="50000" fill="hold" grpId="1" nodeType="withEffect">
                                  <p:stCondLst>
                                    <p:cond delay="0"/>
                                  </p:stCondLst>
                                  <p:childTnLst>
                                    <p:animMotion origin="layout" path="M 5.55112E-17 2.96296E-6 L 5.55112E-17 0.19838 " pathEditMode="relative" rAng="0" ptsTypes="AA">
                                      <p:cBhvr>
                                        <p:cTn id="47" dur="1000" fill="hold"/>
                                        <p:tgtEl>
                                          <p:spTgt spid="22"/>
                                        </p:tgtEl>
                                        <p:attrNameLst>
                                          <p:attrName>ppt_x</p:attrName>
                                          <p:attrName>ppt_y</p:attrName>
                                        </p:attrNameLst>
                                      </p:cBhvr>
                                      <p:rCtr x="0" y="9907"/>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par>
                          <p:cTn id="59" fill="hold">
                            <p:stCondLst>
                              <p:cond delay="500"/>
                            </p:stCondLst>
                            <p:childTnLst>
                              <p:par>
                                <p:cTn id="60" presetID="42" presetClass="path" presetSubtype="0" accel="50000" decel="50000" fill="hold" grpId="1" nodeType="afterEffect">
                                  <p:stCondLst>
                                    <p:cond delay="0"/>
                                  </p:stCondLst>
                                  <p:childTnLst>
                                    <p:animMotion origin="layout" path="M 5.55112E-17 2.96296E-6 L 0.00013 -0.2 " pathEditMode="relative" rAng="0" ptsTypes="AA">
                                      <p:cBhvr>
                                        <p:cTn id="61" dur="1000" fill="hold"/>
                                        <p:tgtEl>
                                          <p:spTgt spid="23"/>
                                        </p:tgtEl>
                                        <p:attrNameLst>
                                          <p:attrName>ppt_x</p:attrName>
                                          <p:attrName>ppt_y</p:attrName>
                                        </p:attrNameLst>
                                      </p:cBhvr>
                                      <p:rCtr x="0" y="-10000"/>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200"/>
                                        <p:tgtEl>
                                          <p:spTgt spid="5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200"/>
                                        <p:tgtEl>
                                          <p:spTgt spid="29"/>
                                        </p:tgtEl>
                                      </p:cBhvr>
                                    </p:animEffect>
                                  </p:childTnLst>
                                </p:cTn>
                              </p:par>
                            </p:childTnLst>
                          </p:cTn>
                        </p:par>
                        <p:par>
                          <p:cTn id="70" fill="hold">
                            <p:stCondLst>
                              <p:cond delay="200"/>
                            </p:stCondLst>
                            <p:childTnLst>
                              <p:par>
                                <p:cTn id="71" presetID="42" presetClass="path" presetSubtype="0" accel="50000" decel="50000" fill="hold" grpId="1" nodeType="afterEffect">
                                  <p:stCondLst>
                                    <p:cond delay="0"/>
                                  </p:stCondLst>
                                  <p:childTnLst>
                                    <p:animMotion origin="layout" path="M 4.16667E-7 2.96296E-6 L 0.00026 0.19838 " pathEditMode="relative" rAng="0" ptsTypes="AA">
                                      <p:cBhvr>
                                        <p:cTn id="72" dur="1000" fill="hold"/>
                                        <p:tgtEl>
                                          <p:spTgt spid="13"/>
                                        </p:tgtEl>
                                        <p:attrNameLst>
                                          <p:attrName>ppt_x</p:attrName>
                                          <p:attrName>ppt_y</p:attrName>
                                        </p:attrNameLst>
                                      </p:cBhvr>
                                      <p:rCtr x="13" y="9907"/>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200"/>
                                        <p:tgtEl>
                                          <p:spTgt spid="35"/>
                                        </p:tgtEl>
                                      </p:cBhvr>
                                    </p:animEffect>
                                  </p:childTnLst>
                                </p:cTn>
                              </p:par>
                              <p:par>
                                <p:cTn id="78" presetID="10" presetClass="entr" presetSubtype="0"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200"/>
                                        <p:tgtEl>
                                          <p:spTgt spid="53"/>
                                        </p:tgtEl>
                                      </p:cBhvr>
                                    </p:animEffect>
                                  </p:childTnLst>
                                </p:cTn>
                              </p:par>
                            </p:childTnLst>
                          </p:cTn>
                        </p:par>
                        <p:par>
                          <p:cTn id="81" fill="hold">
                            <p:stCondLst>
                              <p:cond delay="200"/>
                            </p:stCondLst>
                            <p:childTnLst>
                              <p:par>
                                <p:cTn id="82" presetID="1"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childTnLst>
                          </p:cTn>
                        </p:par>
                        <p:par>
                          <p:cTn id="84" fill="hold">
                            <p:stCondLst>
                              <p:cond delay="200"/>
                            </p:stCondLst>
                            <p:childTnLst>
                              <p:par>
                                <p:cTn id="85" presetID="42" presetClass="path" presetSubtype="0" accel="50000" decel="50000" fill="hold" grpId="1" nodeType="afterEffect">
                                  <p:stCondLst>
                                    <p:cond delay="0"/>
                                  </p:stCondLst>
                                  <p:childTnLst>
                                    <p:animMotion origin="layout" path="M 2.08333E-7 -4.81481E-6 L 0.00013 -0.19652 " pathEditMode="relative" rAng="0" ptsTypes="AA">
                                      <p:cBhvr>
                                        <p:cTn id="86" dur="1000" fill="hold"/>
                                        <p:tgtEl>
                                          <p:spTgt spid="32"/>
                                        </p:tgtEl>
                                        <p:attrNameLst>
                                          <p:attrName>ppt_x</p:attrName>
                                          <p:attrName>ppt_y</p:attrName>
                                        </p:attrNameLst>
                                      </p:cBhvr>
                                      <p:rCtr x="0" y="-9838"/>
                                    </p:animMotion>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barn(inVertical)">
                                      <p:cBhvr>
                                        <p:cTn id="91" dur="500"/>
                                        <p:tgtEl>
                                          <p:spTgt spid="70"/>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barn(inVertical)">
                                      <p:cBhvr>
                                        <p:cTn id="94" dur="500"/>
                                        <p:tgtEl>
                                          <p:spTgt spid="69"/>
                                        </p:tgtEl>
                                      </p:cBhvr>
                                    </p:animEffect>
                                  </p:childTnLst>
                                </p:cTn>
                              </p:par>
                              <p:par>
                                <p:cTn id="95" presetID="10" presetClass="entr" presetSubtype="0"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childTnLst>
                          </p:cTn>
                        </p:par>
                      </p:childTnLst>
                    </p:cTn>
                  </p:par>
                  <p:par>
                    <p:cTn id="101" fill="hold">
                      <p:stCondLst>
                        <p:cond delay="indefinite"/>
                      </p:stCondLst>
                      <p:childTnLst>
                        <p:par>
                          <p:cTn id="102" fill="hold">
                            <p:stCondLst>
                              <p:cond delay="0"/>
                            </p:stCondLst>
                            <p:childTnLst>
                              <p:par>
                                <p:cTn id="103" presetID="21" presetClass="entr" presetSubtype="1"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wheel(1)">
                                      <p:cBhvr>
                                        <p:cTn id="105" dur="500"/>
                                        <p:tgtEl>
                                          <p:spTgt spid="7"/>
                                        </p:tgtEl>
                                      </p:cBhvr>
                                    </p:animEffect>
                                  </p:childTnLst>
                                </p:cTn>
                              </p:par>
                              <p:par>
                                <p:cTn id="106" presetID="10"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 grpId="0" animBg="1"/>
      <p:bldP spid="13" grpId="1" animBg="1"/>
      <p:bldP spid="22" grpId="0" animBg="1"/>
      <p:bldP spid="22" grpId="1" animBg="1"/>
      <p:bldP spid="23" grpId="0" animBg="1"/>
      <p:bldP spid="23" grpId="1" animBg="1"/>
      <p:bldP spid="26" grpId="0"/>
      <p:bldP spid="29" grpId="0"/>
      <p:bldP spid="32" grpId="0" animBg="1"/>
      <p:bldP spid="32" grpId="1" animBg="1"/>
      <p:bldP spid="35" grpId="0"/>
      <p:bldP spid="62" grpId="0" animBg="1"/>
      <p:bldP spid="63" grpId="0" animBg="1"/>
      <p:bldP spid="64" grpId="0" animBg="1"/>
      <p:bldP spid="65" grpId="0" animBg="1"/>
      <p:bldP spid="67" grpId="0" animBg="1"/>
      <p:bldP spid="68" grpId="0"/>
      <p:bldP spid="69" grpId="0" animBg="1"/>
      <p:bldP spid="70" grpId="0"/>
      <p:bldP spid="7"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RTS packets are possible to collide when multiple devices select the same back-off time slot.</a:t>
            </a:r>
          </a:p>
          <a:p>
            <a:endParaRPr lang="en-US" dirty="0"/>
          </a:p>
          <a:p>
            <a:endParaRPr lang="en-US" dirty="0"/>
          </a:p>
          <a:p>
            <a:pPr marL="0" indent="0">
              <a:buNone/>
            </a:pPr>
            <a:r>
              <a:rPr lang="en-US" dirty="0"/>
              <a:t>                                 </a:t>
            </a:r>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RTS Collision</a:t>
            </a:r>
          </a:p>
        </p:txBody>
      </p:sp>
      <p:cxnSp>
        <p:nvCxnSpPr>
          <p:cNvPr id="9" name="Straight Arrow Connector 8">
            <a:extLst>
              <a:ext uri="{FF2B5EF4-FFF2-40B4-BE49-F238E27FC236}">
                <a16:creationId xmlns:a16="http://schemas.microsoft.com/office/drawing/2014/main" id="{C4AB72B9-03CD-40CF-957B-85491B91DC6E}"/>
              </a:ext>
            </a:extLst>
          </p:cNvPr>
          <p:cNvCxnSpPr/>
          <p:nvPr/>
        </p:nvCxnSpPr>
        <p:spPr>
          <a:xfrm>
            <a:off x="2667000" y="3047999"/>
            <a:ext cx="64008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938FE9-059D-4C9F-8781-E1B0E63B6707}"/>
              </a:ext>
            </a:extLst>
          </p:cNvPr>
          <p:cNvPicPr>
            <a:picLocks noChangeAspect="1"/>
          </p:cNvPicPr>
          <p:nvPr/>
        </p:nvPicPr>
        <p:blipFill>
          <a:blip r:embed="rId3"/>
          <a:stretch>
            <a:fillRect/>
          </a:stretch>
        </p:blipFill>
        <p:spPr>
          <a:xfrm>
            <a:off x="1752600" y="2564616"/>
            <a:ext cx="378338" cy="966767"/>
          </a:xfrm>
          <a:prstGeom prst="rect">
            <a:avLst/>
          </a:prstGeom>
        </p:spPr>
      </p:pic>
      <p:pic>
        <p:nvPicPr>
          <p:cNvPr id="12" name="Picture 11">
            <a:extLst>
              <a:ext uri="{FF2B5EF4-FFF2-40B4-BE49-F238E27FC236}">
                <a16:creationId xmlns:a16="http://schemas.microsoft.com/office/drawing/2014/main" id="{B42F0E34-FAEA-4DD7-B784-C9B669858A5F}"/>
              </a:ext>
            </a:extLst>
          </p:cNvPr>
          <p:cNvPicPr>
            <a:picLocks noChangeAspect="1"/>
          </p:cNvPicPr>
          <p:nvPr/>
        </p:nvPicPr>
        <p:blipFill>
          <a:blip r:embed="rId4"/>
          <a:stretch>
            <a:fillRect/>
          </a:stretch>
        </p:blipFill>
        <p:spPr>
          <a:xfrm>
            <a:off x="1752600" y="4672033"/>
            <a:ext cx="378338" cy="966767"/>
          </a:xfrm>
          <a:prstGeom prst="rect">
            <a:avLst/>
          </a:prstGeom>
        </p:spPr>
      </p:pic>
      <p:cxnSp>
        <p:nvCxnSpPr>
          <p:cNvPr id="17" name="Straight Arrow Connector 16">
            <a:extLst>
              <a:ext uri="{FF2B5EF4-FFF2-40B4-BE49-F238E27FC236}">
                <a16:creationId xmlns:a16="http://schemas.microsoft.com/office/drawing/2014/main" id="{E8F37A9F-15B9-4889-B285-5E6B488D9E13}"/>
              </a:ext>
            </a:extLst>
          </p:cNvPr>
          <p:cNvCxnSpPr/>
          <p:nvPr/>
        </p:nvCxnSpPr>
        <p:spPr>
          <a:xfrm>
            <a:off x="2667000" y="5117315"/>
            <a:ext cx="6400800" cy="0"/>
          </a:xfrm>
          <a:prstGeom prst="straightConnector1">
            <a:avLst/>
          </a:prstGeom>
          <a:ln w="38100">
            <a:solidFill>
              <a:srgbClr val="33916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57D054-AFFE-40DB-9AD6-780D5DD4DBC6}"/>
              </a:ext>
            </a:extLst>
          </p:cNvPr>
          <p:cNvCxnSpPr/>
          <p:nvPr/>
        </p:nvCxnSpPr>
        <p:spPr>
          <a:xfrm>
            <a:off x="2677038" y="2895600"/>
            <a:ext cx="685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4A33DF-EE7B-40E9-81C4-9D969115C100}"/>
              </a:ext>
            </a:extLst>
          </p:cNvPr>
          <p:cNvCxnSpPr>
            <a:cxnSpLocks/>
          </p:cNvCxnSpPr>
          <p:nvPr/>
        </p:nvCxnSpPr>
        <p:spPr>
          <a:xfrm flipH="1">
            <a:off x="3352800" y="2286000"/>
            <a:ext cx="4714" cy="76199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52210DD-30C1-41FE-9CB4-768C78F50972}"/>
              </a:ext>
            </a:extLst>
          </p:cNvPr>
          <p:cNvSpPr txBox="1"/>
          <p:nvPr/>
        </p:nvSpPr>
        <p:spPr>
          <a:xfrm>
            <a:off x="2657475" y="2564616"/>
            <a:ext cx="685800" cy="338554"/>
          </a:xfrm>
          <a:prstGeom prst="rect">
            <a:avLst/>
          </a:prstGeom>
          <a:noFill/>
        </p:spPr>
        <p:txBody>
          <a:bodyPr wrap="square" rtlCol="0">
            <a:spAutoFit/>
          </a:bodyPr>
          <a:lstStyle/>
          <a:p>
            <a:pPr algn="ctr"/>
            <a:r>
              <a:rPr lang="en-US" sz="1600" b="1" dirty="0"/>
              <a:t>DIFS</a:t>
            </a:r>
          </a:p>
        </p:txBody>
      </p:sp>
      <p:cxnSp>
        <p:nvCxnSpPr>
          <p:cNvPr id="25" name="Straight Arrow Connector 24">
            <a:extLst>
              <a:ext uri="{FF2B5EF4-FFF2-40B4-BE49-F238E27FC236}">
                <a16:creationId xmlns:a16="http://schemas.microsoft.com/office/drawing/2014/main" id="{AA92B31A-703B-4120-95EC-4EF19DA77140}"/>
              </a:ext>
            </a:extLst>
          </p:cNvPr>
          <p:cNvCxnSpPr/>
          <p:nvPr/>
        </p:nvCxnSpPr>
        <p:spPr>
          <a:xfrm>
            <a:off x="2671714" y="4964915"/>
            <a:ext cx="685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3BD9F2A-A0B0-46C7-A8D6-7F65F61C8211}"/>
              </a:ext>
            </a:extLst>
          </p:cNvPr>
          <p:cNvSpPr txBox="1"/>
          <p:nvPr/>
        </p:nvSpPr>
        <p:spPr>
          <a:xfrm>
            <a:off x="2652151" y="4633931"/>
            <a:ext cx="685800" cy="338554"/>
          </a:xfrm>
          <a:prstGeom prst="rect">
            <a:avLst/>
          </a:prstGeom>
          <a:noFill/>
        </p:spPr>
        <p:txBody>
          <a:bodyPr wrap="square" rtlCol="0">
            <a:spAutoFit/>
          </a:bodyPr>
          <a:lstStyle/>
          <a:p>
            <a:pPr algn="ctr"/>
            <a:r>
              <a:rPr lang="en-US" sz="1600" b="1" dirty="0"/>
              <a:t>DIFS</a:t>
            </a:r>
          </a:p>
        </p:txBody>
      </p:sp>
      <p:sp>
        <p:nvSpPr>
          <p:cNvPr id="28" name="Rectangle 27">
            <a:extLst>
              <a:ext uri="{FF2B5EF4-FFF2-40B4-BE49-F238E27FC236}">
                <a16:creationId xmlns:a16="http://schemas.microsoft.com/office/drawing/2014/main" id="{B5CD3007-A3B5-44BE-9323-9A5736A8699D}"/>
              </a:ext>
            </a:extLst>
          </p:cNvPr>
          <p:cNvSpPr/>
          <p:nvPr/>
        </p:nvSpPr>
        <p:spPr>
          <a:xfrm>
            <a:off x="3371851" y="2723876"/>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9" name="Rectangle 28">
            <a:extLst>
              <a:ext uri="{FF2B5EF4-FFF2-40B4-BE49-F238E27FC236}">
                <a16:creationId xmlns:a16="http://schemas.microsoft.com/office/drawing/2014/main" id="{37CF17AE-0509-4BF7-A1B9-34DCE8398A09}"/>
              </a:ext>
            </a:extLst>
          </p:cNvPr>
          <p:cNvSpPr/>
          <p:nvPr/>
        </p:nvSpPr>
        <p:spPr>
          <a:xfrm>
            <a:off x="3759191" y="2723876"/>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0" name="Rectangle 29">
            <a:extLst>
              <a:ext uri="{FF2B5EF4-FFF2-40B4-BE49-F238E27FC236}">
                <a16:creationId xmlns:a16="http://schemas.microsoft.com/office/drawing/2014/main" id="{34664CD8-50B5-451D-B5BF-AF6F147641C2}"/>
              </a:ext>
            </a:extLst>
          </p:cNvPr>
          <p:cNvSpPr/>
          <p:nvPr/>
        </p:nvSpPr>
        <p:spPr>
          <a:xfrm>
            <a:off x="4146531" y="2723876"/>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1" name="Rectangle 30">
            <a:extLst>
              <a:ext uri="{FF2B5EF4-FFF2-40B4-BE49-F238E27FC236}">
                <a16:creationId xmlns:a16="http://schemas.microsoft.com/office/drawing/2014/main" id="{4772CB36-3507-4BA8-AFD0-913D0530490C}"/>
              </a:ext>
            </a:extLst>
          </p:cNvPr>
          <p:cNvSpPr/>
          <p:nvPr/>
        </p:nvSpPr>
        <p:spPr>
          <a:xfrm>
            <a:off x="4524858" y="2723877"/>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2" name="Rectangle 31">
            <a:extLst>
              <a:ext uri="{FF2B5EF4-FFF2-40B4-BE49-F238E27FC236}">
                <a16:creationId xmlns:a16="http://schemas.microsoft.com/office/drawing/2014/main" id="{A183C557-E1F7-4A96-A871-30CABFD5B0DD}"/>
              </a:ext>
            </a:extLst>
          </p:cNvPr>
          <p:cNvSpPr/>
          <p:nvPr/>
        </p:nvSpPr>
        <p:spPr>
          <a:xfrm>
            <a:off x="4901849" y="2723875"/>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3" name="TextBox 32">
            <a:extLst>
              <a:ext uri="{FF2B5EF4-FFF2-40B4-BE49-F238E27FC236}">
                <a16:creationId xmlns:a16="http://schemas.microsoft.com/office/drawing/2014/main" id="{86E467FA-02D3-4035-B51D-6A674B190C0F}"/>
              </a:ext>
            </a:extLst>
          </p:cNvPr>
          <p:cNvSpPr txBox="1"/>
          <p:nvPr/>
        </p:nvSpPr>
        <p:spPr>
          <a:xfrm>
            <a:off x="3567012" y="1897408"/>
            <a:ext cx="1566931" cy="584775"/>
          </a:xfrm>
          <a:prstGeom prst="rect">
            <a:avLst/>
          </a:prstGeom>
          <a:noFill/>
        </p:spPr>
        <p:txBody>
          <a:bodyPr wrap="square" rtlCol="0">
            <a:spAutoFit/>
          </a:bodyPr>
          <a:lstStyle/>
          <a:p>
            <a:pPr algn="ctr"/>
            <a:r>
              <a:rPr lang="en-US" sz="1600" b="1" dirty="0"/>
              <a:t>Contention Window</a:t>
            </a:r>
          </a:p>
        </p:txBody>
      </p:sp>
      <p:sp>
        <p:nvSpPr>
          <p:cNvPr id="40" name="Rectangle 39">
            <a:extLst>
              <a:ext uri="{FF2B5EF4-FFF2-40B4-BE49-F238E27FC236}">
                <a16:creationId xmlns:a16="http://schemas.microsoft.com/office/drawing/2014/main" id="{915B1830-E46E-4019-A19A-3BE95CD3D7AD}"/>
              </a:ext>
            </a:extLst>
          </p:cNvPr>
          <p:cNvSpPr/>
          <p:nvPr/>
        </p:nvSpPr>
        <p:spPr>
          <a:xfrm>
            <a:off x="3349913" y="4791738"/>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3D8ADE7A-63B0-4B1C-A2DF-3E1323ABB2C6}"/>
              </a:ext>
            </a:extLst>
          </p:cNvPr>
          <p:cNvSpPr/>
          <p:nvPr/>
        </p:nvSpPr>
        <p:spPr>
          <a:xfrm>
            <a:off x="3737253" y="4791738"/>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2" name="Rectangle 41">
            <a:extLst>
              <a:ext uri="{FF2B5EF4-FFF2-40B4-BE49-F238E27FC236}">
                <a16:creationId xmlns:a16="http://schemas.microsoft.com/office/drawing/2014/main" id="{C9E19E46-D736-445F-9B1A-42206F6FAF62}"/>
              </a:ext>
            </a:extLst>
          </p:cNvPr>
          <p:cNvSpPr/>
          <p:nvPr/>
        </p:nvSpPr>
        <p:spPr>
          <a:xfrm>
            <a:off x="4124593" y="4791738"/>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3" name="Rectangle 42">
            <a:extLst>
              <a:ext uri="{FF2B5EF4-FFF2-40B4-BE49-F238E27FC236}">
                <a16:creationId xmlns:a16="http://schemas.microsoft.com/office/drawing/2014/main" id="{2092689F-68DD-4840-8051-28A12DEBE51C}"/>
              </a:ext>
            </a:extLst>
          </p:cNvPr>
          <p:cNvSpPr/>
          <p:nvPr/>
        </p:nvSpPr>
        <p:spPr>
          <a:xfrm>
            <a:off x="4502920" y="4791739"/>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4" name="Rectangle 43">
            <a:extLst>
              <a:ext uri="{FF2B5EF4-FFF2-40B4-BE49-F238E27FC236}">
                <a16:creationId xmlns:a16="http://schemas.microsoft.com/office/drawing/2014/main" id="{F374D694-4629-4826-8AF4-0243C6902BA7}"/>
              </a:ext>
            </a:extLst>
          </p:cNvPr>
          <p:cNvSpPr/>
          <p:nvPr/>
        </p:nvSpPr>
        <p:spPr>
          <a:xfrm>
            <a:off x="4879911" y="4791737"/>
            <a:ext cx="378327" cy="304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8" name="Rectangle 47">
            <a:extLst>
              <a:ext uri="{FF2B5EF4-FFF2-40B4-BE49-F238E27FC236}">
                <a16:creationId xmlns:a16="http://schemas.microsoft.com/office/drawing/2014/main" id="{78715061-918E-4C2F-ABC3-A346901D24A0}"/>
              </a:ext>
            </a:extLst>
          </p:cNvPr>
          <p:cNvSpPr/>
          <p:nvPr/>
        </p:nvSpPr>
        <p:spPr>
          <a:xfrm>
            <a:off x="5299538" y="2457238"/>
            <a:ext cx="1566928" cy="59076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RTS</a:t>
            </a:r>
          </a:p>
        </p:txBody>
      </p:sp>
      <p:sp>
        <p:nvSpPr>
          <p:cNvPr id="54" name="Rectangle 53">
            <a:extLst>
              <a:ext uri="{FF2B5EF4-FFF2-40B4-BE49-F238E27FC236}">
                <a16:creationId xmlns:a16="http://schemas.microsoft.com/office/drawing/2014/main" id="{99F441CC-5DBD-4D10-A3A2-86464FBCE79F}"/>
              </a:ext>
            </a:extLst>
          </p:cNvPr>
          <p:cNvSpPr/>
          <p:nvPr/>
        </p:nvSpPr>
        <p:spPr>
          <a:xfrm>
            <a:off x="5293312" y="4505769"/>
            <a:ext cx="1566928" cy="590761"/>
          </a:xfrm>
          <a:prstGeom prst="rect">
            <a:avLst/>
          </a:prstGeom>
          <a:solidFill>
            <a:srgbClr val="339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RTS</a:t>
            </a:r>
          </a:p>
        </p:txBody>
      </p:sp>
      <p:cxnSp>
        <p:nvCxnSpPr>
          <p:cNvPr id="55" name="Straight Connector 54">
            <a:extLst>
              <a:ext uri="{FF2B5EF4-FFF2-40B4-BE49-F238E27FC236}">
                <a16:creationId xmlns:a16="http://schemas.microsoft.com/office/drawing/2014/main" id="{9880EB21-D46B-4AC0-B57D-95639585E453}"/>
              </a:ext>
            </a:extLst>
          </p:cNvPr>
          <p:cNvCxnSpPr>
            <a:cxnSpLocks/>
          </p:cNvCxnSpPr>
          <p:nvPr/>
        </p:nvCxnSpPr>
        <p:spPr>
          <a:xfrm flipH="1">
            <a:off x="3347251" y="4334531"/>
            <a:ext cx="4714" cy="76199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6E1AE436-1E42-4A02-8D60-3116F2E97756}"/>
              </a:ext>
            </a:extLst>
          </p:cNvPr>
          <p:cNvSpPr/>
          <p:nvPr/>
        </p:nvSpPr>
        <p:spPr>
          <a:xfrm>
            <a:off x="2990656" y="3619429"/>
            <a:ext cx="2392768" cy="5832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choose the same </a:t>
            </a:r>
            <a:r>
              <a:rPr lang="en-US" dirty="0" err="1"/>
              <a:t>backoff</a:t>
            </a:r>
            <a:r>
              <a:rPr lang="en-US" dirty="0"/>
              <a:t> slot (e.g. 5)</a:t>
            </a:r>
          </a:p>
        </p:txBody>
      </p:sp>
      <p:sp>
        <p:nvSpPr>
          <p:cNvPr id="59" name="Arrow: Up 58">
            <a:extLst>
              <a:ext uri="{FF2B5EF4-FFF2-40B4-BE49-F238E27FC236}">
                <a16:creationId xmlns:a16="http://schemas.microsoft.com/office/drawing/2014/main" id="{439C82A9-6237-4512-B82B-189CF355E619}"/>
              </a:ext>
            </a:extLst>
          </p:cNvPr>
          <p:cNvSpPr/>
          <p:nvPr/>
        </p:nvSpPr>
        <p:spPr>
          <a:xfrm>
            <a:off x="4004393" y="3181074"/>
            <a:ext cx="528686" cy="4765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7657CAD7-D239-448B-B967-DB63DF953849}"/>
              </a:ext>
            </a:extLst>
          </p:cNvPr>
          <p:cNvSpPr/>
          <p:nvPr/>
        </p:nvSpPr>
        <p:spPr>
          <a:xfrm rot="10800000">
            <a:off x="4025578" y="4201503"/>
            <a:ext cx="528686" cy="4765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picture containing object&#10;&#10;Description automatically generated">
            <a:extLst>
              <a:ext uri="{FF2B5EF4-FFF2-40B4-BE49-F238E27FC236}">
                <a16:creationId xmlns:a16="http://schemas.microsoft.com/office/drawing/2014/main" id="{5D3E256D-0891-4285-AE5D-1FAB2FBFAC49}"/>
              </a:ext>
            </a:extLst>
          </p:cNvPr>
          <p:cNvPicPr>
            <a:picLocks noChangeAspect="1"/>
          </p:cNvPicPr>
          <p:nvPr/>
        </p:nvPicPr>
        <p:blipFill>
          <a:blip r:embed="rId5"/>
          <a:stretch>
            <a:fillRect/>
          </a:stretch>
        </p:blipFill>
        <p:spPr>
          <a:xfrm rot="5400000">
            <a:off x="5282730" y="3124995"/>
            <a:ext cx="1705591" cy="1327963"/>
          </a:xfrm>
          <a:prstGeom prst="rect">
            <a:avLst/>
          </a:prstGeom>
        </p:spPr>
      </p:pic>
      <p:sp>
        <p:nvSpPr>
          <p:cNvPr id="62" name="TextBox 61">
            <a:extLst>
              <a:ext uri="{FF2B5EF4-FFF2-40B4-BE49-F238E27FC236}">
                <a16:creationId xmlns:a16="http://schemas.microsoft.com/office/drawing/2014/main" id="{95974514-EB8D-48EE-B46E-E338F9E3C848}"/>
              </a:ext>
            </a:extLst>
          </p:cNvPr>
          <p:cNvSpPr txBox="1"/>
          <p:nvPr/>
        </p:nvSpPr>
        <p:spPr>
          <a:xfrm>
            <a:off x="6406534" y="3471632"/>
            <a:ext cx="1415187" cy="369332"/>
          </a:xfrm>
          <a:prstGeom prst="rect">
            <a:avLst/>
          </a:prstGeom>
          <a:noFill/>
        </p:spPr>
        <p:txBody>
          <a:bodyPr wrap="square" rtlCol="0">
            <a:spAutoFit/>
          </a:bodyPr>
          <a:lstStyle/>
          <a:p>
            <a:r>
              <a:rPr lang="en-US" b="1" dirty="0"/>
              <a:t>Collision</a:t>
            </a:r>
          </a:p>
        </p:txBody>
      </p:sp>
      <p:sp>
        <p:nvSpPr>
          <p:cNvPr id="34" name="Rounded Rectangle 5">
            <a:extLst>
              <a:ext uri="{FF2B5EF4-FFF2-40B4-BE49-F238E27FC236}">
                <a16:creationId xmlns:a16="http://schemas.microsoft.com/office/drawing/2014/main" id="{3061981A-CC70-4095-BDE4-74F51C9914F7}"/>
              </a:ext>
            </a:extLst>
          </p:cNvPr>
          <p:cNvSpPr>
            <a:spLocks noChangeArrowheads="1"/>
          </p:cNvSpPr>
          <p:nvPr/>
        </p:nvSpPr>
        <p:spPr bwMode="auto">
          <a:xfrm>
            <a:off x="2708414" y="5341211"/>
            <a:ext cx="5824974" cy="917575"/>
          </a:xfrm>
          <a:prstGeom prst="roundRect">
            <a:avLst>
              <a:gd name="adj" fmla="val 16667"/>
            </a:avLst>
          </a:prstGeom>
          <a:solidFill>
            <a:srgbClr val="00B0F0"/>
          </a:solidFill>
          <a:ln w="12700" cmpd="sng">
            <a:solidFill>
              <a:schemeClr val="bg1"/>
            </a:solidFill>
            <a:round/>
            <a:headEnd/>
            <a:tailEnd/>
          </a:ln>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Can we resolve the collision?</a:t>
            </a:r>
          </a:p>
        </p:txBody>
      </p:sp>
    </p:spTree>
    <p:extLst>
      <p:ext uri="{BB962C8B-B14F-4D97-AF65-F5344CB8AC3E}">
        <p14:creationId xmlns:p14="http://schemas.microsoft.com/office/powerpoint/2010/main" val="233759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300"/>
                                        <p:tgtEl>
                                          <p:spTgt spid="40"/>
                                        </p:tgtEl>
                                      </p:cBhvr>
                                    </p:animEffect>
                                  </p:childTnLst>
                                </p:cTn>
                              </p:par>
                            </p:childTnLst>
                          </p:cTn>
                        </p:par>
                        <p:par>
                          <p:cTn id="11" fill="hold">
                            <p:stCondLst>
                              <p:cond delay="3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3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300"/>
                                        <p:tgtEl>
                                          <p:spTgt spid="41"/>
                                        </p:tgtEl>
                                      </p:cBhvr>
                                    </p:animEffect>
                                  </p:childTnLst>
                                </p:cTn>
                              </p:par>
                            </p:childTnLst>
                          </p:cTn>
                        </p:par>
                        <p:par>
                          <p:cTn id="18" fill="hold">
                            <p:stCondLst>
                              <p:cond delay="6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3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300"/>
                                        <p:tgtEl>
                                          <p:spTgt spid="30"/>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3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300"/>
                                        <p:tgtEl>
                                          <p:spTgt spid="43"/>
                                        </p:tgtEl>
                                      </p:cBhvr>
                                    </p:animEffect>
                                  </p:childTnLst>
                                </p:cTn>
                              </p:par>
                            </p:childTnLst>
                          </p:cTn>
                        </p:par>
                        <p:par>
                          <p:cTn id="32" fill="hold">
                            <p:stCondLst>
                              <p:cond delay="12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3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300"/>
                                        <p:tgtEl>
                                          <p:spTgt spid="4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200"/>
                                        <p:tgtEl>
                                          <p:spTgt spid="5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200"/>
                                        <p:tgtEl>
                                          <p:spTgt spid="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0"/>
                                        </p:tgtEl>
                                        <p:attrNameLst>
                                          <p:attrName>style.visibility</p:attrName>
                                        </p:attrNameLst>
                                      </p:cBhvr>
                                      <p:to>
                                        <p:strVal val="hidden"/>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0"/>
                                          </p:stCondLst>
                                        </p:cTn>
                                        <p:tgtEl>
                                          <p:spTgt spid="6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40" grpId="0" animBg="1"/>
      <p:bldP spid="41" grpId="0" animBg="1"/>
      <p:bldP spid="42" grpId="0" animBg="1"/>
      <p:bldP spid="43" grpId="0" animBg="1"/>
      <p:bldP spid="44" grpId="0" animBg="1"/>
      <p:bldP spid="48" grpId="0" animBg="1"/>
      <p:bldP spid="54" grpId="0" animBg="1"/>
      <p:bldP spid="58" grpId="0" animBg="1"/>
      <p:bldP spid="58" grpId="1" animBg="1"/>
      <p:bldP spid="59" grpId="0" animBg="1"/>
      <p:bldP spid="59" grpId="1" animBg="1"/>
      <p:bldP spid="60" grpId="0" animBg="1"/>
      <p:bldP spid="60" grpId="1" animBg="1"/>
      <p:bldP spid="62"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Consider the ideal channel </a:t>
            </a:r>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extLst>
              <p:ext uri="{D42A27DB-BD31-4B8C-83A1-F6EECF244321}">
                <p14:modId xmlns:p14="http://schemas.microsoft.com/office/powerpoint/2010/main" val="1107116449"/>
              </p:ext>
            </p:extLst>
          </p:nvPr>
        </p:nvGraphicFramePr>
        <p:xfrm>
          <a:off x="4229100" y="1833563"/>
          <a:ext cx="2514600" cy="520700"/>
        </p:xfrm>
        <a:graphic>
          <a:graphicData uri="http://schemas.openxmlformats.org/presentationml/2006/ole">
            <mc:AlternateContent xmlns:mc="http://schemas.openxmlformats.org/markup-compatibility/2006">
              <mc:Choice xmlns:v="urn:schemas-microsoft-com:vml" Requires="v">
                <p:oleObj spid="_x0000_s26065" name="Equation" r:id="rId4" imgW="2514600" imgH="520560" progId="Equation.DSMT4">
                  <p:embed/>
                </p:oleObj>
              </mc:Choice>
              <mc:Fallback>
                <p:oleObj name="Equation" r:id="rId4" imgW="2514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4229100" y="1833563"/>
                        <a:ext cx="2514600" cy="520700"/>
                      </a:xfrm>
                      <a:prstGeom prst="rect">
                        <a:avLst/>
                      </a:prstGeom>
                    </p:spPr>
                  </p:pic>
                </p:oleObj>
              </mc:Fallback>
            </mc:AlternateContent>
          </a:graphicData>
        </a:graphic>
      </p:graphicFrame>
      <p:sp>
        <p:nvSpPr>
          <p:cNvPr id="15" name="Callout: Line 14">
            <a:extLst>
              <a:ext uri="{FF2B5EF4-FFF2-40B4-BE49-F238E27FC236}">
                <a16:creationId xmlns:a16="http://schemas.microsoft.com/office/drawing/2014/main" id="{EDEF5EC5-B1E1-4A55-88BA-E451DD1E47D6}"/>
              </a:ext>
            </a:extLst>
          </p:cNvPr>
          <p:cNvSpPr/>
          <p:nvPr/>
        </p:nvSpPr>
        <p:spPr>
          <a:xfrm>
            <a:off x="5648325" y="2649667"/>
            <a:ext cx="1343025" cy="644524"/>
          </a:xfrm>
          <a:prstGeom prst="borderCallout1">
            <a:avLst>
              <a:gd name="adj1" fmla="val 18750"/>
              <a:gd name="adj2" fmla="val -8333"/>
              <a:gd name="adj3" fmla="val -53534"/>
              <a:gd name="adj4" fmla="val -274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RTS from device 1</a:t>
            </a:r>
          </a:p>
        </p:txBody>
      </p:sp>
      <p:sp>
        <p:nvSpPr>
          <p:cNvPr id="26" name="Callout: Line 25">
            <a:extLst>
              <a:ext uri="{FF2B5EF4-FFF2-40B4-BE49-F238E27FC236}">
                <a16:creationId xmlns:a16="http://schemas.microsoft.com/office/drawing/2014/main" id="{1C01FA3F-85AB-4E6F-B7BB-85290849F67C}"/>
              </a:ext>
            </a:extLst>
          </p:cNvPr>
          <p:cNvSpPr/>
          <p:nvPr/>
        </p:nvSpPr>
        <p:spPr>
          <a:xfrm>
            <a:off x="7772400" y="2613821"/>
            <a:ext cx="1343025" cy="644524"/>
          </a:xfrm>
          <a:prstGeom prst="borderCallout1">
            <a:avLst>
              <a:gd name="adj1" fmla="val 18750"/>
              <a:gd name="adj2" fmla="val -8333"/>
              <a:gd name="adj3" fmla="val -44330"/>
              <a:gd name="adj4" fmla="val -1012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RTS from device 2</a:t>
            </a:r>
          </a:p>
        </p:txBody>
      </p:sp>
      <p:sp>
        <p:nvSpPr>
          <p:cNvPr id="28" name="Callout: Line 27">
            <a:extLst>
              <a:ext uri="{FF2B5EF4-FFF2-40B4-BE49-F238E27FC236}">
                <a16:creationId xmlns:a16="http://schemas.microsoft.com/office/drawing/2014/main" id="{FE2F4DCD-1090-4D8D-933F-F9FEB05F3798}"/>
              </a:ext>
            </a:extLst>
          </p:cNvPr>
          <p:cNvSpPr/>
          <p:nvPr/>
        </p:nvSpPr>
        <p:spPr>
          <a:xfrm>
            <a:off x="2190750" y="2613821"/>
            <a:ext cx="1343025" cy="644524"/>
          </a:xfrm>
          <a:prstGeom prst="borderCallout1">
            <a:avLst>
              <a:gd name="adj1" fmla="val 23904"/>
              <a:gd name="adj2" fmla="val 105142"/>
              <a:gd name="adj3" fmla="val -48091"/>
              <a:gd name="adj4" fmla="val 1607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Collided RTS</a:t>
            </a:r>
          </a:p>
        </p:txBody>
      </p:sp>
      <p:sp>
        <p:nvSpPr>
          <p:cNvPr id="7" name="Rectangle 6">
            <a:extLst>
              <a:ext uri="{FF2B5EF4-FFF2-40B4-BE49-F238E27FC236}">
                <a16:creationId xmlns:a16="http://schemas.microsoft.com/office/drawing/2014/main" id="{2475ABD9-76D8-4A90-8FFD-6937C8D6227C}"/>
              </a:ext>
            </a:extLst>
          </p:cNvPr>
          <p:cNvSpPr/>
          <p:nvPr/>
        </p:nvSpPr>
        <p:spPr>
          <a:xfrm>
            <a:off x="4876800" y="1770063"/>
            <a:ext cx="685800" cy="58420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C99A01-09C4-441B-AEC3-48F073698C66}"/>
              </a:ext>
            </a:extLst>
          </p:cNvPr>
          <p:cNvSpPr/>
          <p:nvPr/>
        </p:nvSpPr>
        <p:spPr>
          <a:xfrm>
            <a:off x="5962652" y="1771774"/>
            <a:ext cx="781048" cy="584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9F4123-7C58-4C9B-A87A-3D4C276E4333}"/>
              </a:ext>
            </a:extLst>
          </p:cNvPr>
          <p:cNvSpPr/>
          <p:nvPr/>
        </p:nvSpPr>
        <p:spPr>
          <a:xfrm>
            <a:off x="4146550" y="1801813"/>
            <a:ext cx="425450" cy="584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8CCEA524-B6EA-4CBB-9E6E-CAD0CEFBBD54}"/>
              </a:ext>
            </a:extLst>
          </p:cNvPr>
          <p:cNvGraphicFramePr>
            <a:graphicFrameLocks noChangeAspect="1"/>
          </p:cNvGraphicFramePr>
          <p:nvPr>
            <p:extLst>
              <p:ext uri="{D42A27DB-BD31-4B8C-83A1-F6EECF244321}">
                <p14:modId xmlns:p14="http://schemas.microsoft.com/office/powerpoint/2010/main" val="1732761200"/>
              </p:ext>
            </p:extLst>
          </p:nvPr>
        </p:nvGraphicFramePr>
        <p:xfrm>
          <a:off x="4171952" y="4211638"/>
          <a:ext cx="1752600" cy="520700"/>
        </p:xfrm>
        <a:graphic>
          <a:graphicData uri="http://schemas.openxmlformats.org/presentationml/2006/ole">
            <mc:AlternateContent xmlns:mc="http://schemas.openxmlformats.org/markup-compatibility/2006">
              <mc:Choice xmlns:v="urn:schemas-microsoft-com:vml" Requires="v">
                <p:oleObj spid="_x0000_s26066" name="Equation" r:id="rId6" imgW="1752480" imgH="520560" progId="Equation.DSMT4">
                  <p:embed/>
                </p:oleObj>
              </mc:Choice>
              <mc:Fallback>
                <p:oleObj name="Equation" r:id="rId6" imgW="1752480" imgH="520560" progId="Equation.DSMT4">
                  <p:embed/>
                  <p:pic>
                    <p:nvPicPr>
                      <p:cNvPr id="0" name=""/>
                      <p:cNvPicPr/>
                      <p:nvPr/>
                    </p:nvPicPr>
                    <p:blipFill>
                      <a:blip r:embed="rId7"/>
                      <a:stretch>
                        <a:fillRect/>
                      </a:stretch>
                    </p:blipFill>
                    <p:spPr>
                      <a:xfrm>
                        <a:off x="4171952" y="4211638"/>
                        <a:ext cx="1752600" cy="520700"/>
                      </a:xfrm>
                      <a:prstGeom prst="rect">
                        <a:avLst/>
                      </a:prstGeom>
                    </p:spPr>
                  </p:pic>
                </p:oleObj>
              </mc:Fallback>
            </mc:AlternateContent>
          </a:graphicData>
        </a:graphic>
      </p:graphicFrame>
    </p:spTree>
    <p:extLst>
      <p:ext uri="{BB962C8B-B14F-4D97-AF65-F5344CB8AC3E}">
        <p14:creationId xmlns:p14="http://schemas.microsoft.com/office/powerpoint/2010/main" val="1307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1000"/>
                                        <p:tgtEl>
                                          <p:spTgt spid="16"/>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animBg="1"/>
      <p:bldP spid="7" grpId="0" animBg="1"/>
      <p:bldP spid="7" grpId="1" animBg="1"/>
      <p:bldP spid="14" grpId="0" animBg="1"/>
      <p:bldP spid="14"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endParaRPr lang="en-US" dirty="0"/>
          </a:p>
          <a:p>
            <a:r>
              <a:rPr lang="en-US" dirty="0"/>
              <a:t>Given     ,        and         are </a:t>
            </a:r>
            <a:r>
              <a:rPr lang="en-US" b="1" u="sng" dirty="0">
                <a:solidFill>
                  <a:srgbClr val="FF0000"/>
                </a:solidFill>
              </a:rPr>
              <a:t>not solvable</a:t>
            </a:r>
            <a:r>
              <a:rPr lang="en-US" dirty="0"/>
              <a:t>.   </a:t>
            </a:r>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nvGraphicFramePr>
        <p:xfrm>
          <a:off x="4552950" y="1833563"/>
          <a:ext cx="1866900" cy="520700"/>
        </p:xfrm>
        <a:graphic>
          <a:graphicData uri="http://schemas.openxmlformats.org/presentationml/2006/ole">
            <mc:AlternateContent xmlns:mc="http://schemas.openxmlformats.org/markup-compatibility/2006">
              <mc:Choice xmlns:v="urn:schemas-microsoft-com:vml" Requires="v">
                <p:oleObj spid="_x0000_s52814" name="Equation" r:id="rId4" imgW="1866600" imgH="520560" progId="Equation.DSMT4">
                  <p:embed/>
                </p:oleObj>
              </mc:Choice>
              <mc:Fallback>
                <p:oleObj name="Equation" r:id="rId4" imgW="1866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4552950" y="1833563"/>
                        <a:ext cx="1866900" cy="520700"/>
                      </a:xfrm>
                      <a:prstGeom prst="rect">
                        <a:avLst/>
                      </a:prstGeom>
                    </p:spPr>
                  </p:pic>
                </p:oleObj>
              </mc:Fallback>
            </mc:AlternateContent>
          </a:graphicData>
        </a:graphic>
      </p:graphicFrame>
      <p:sp>
        <p:nvSpPr>
          <p:cNvPr id="15" name="Callout: Line 14">
            <a:extLst>
              <a:ext uri="{FF2B5EF4-FFF2-40B4-BE49-F238E27FC236}">
                <a16:creationId xmlns:a16="http://schemas.microsoft.com/office/drawing/2014/main" id="{EDEF5EC5-B1E1-4A55-88BA-E451DD1E47D6}"/>
              </a:ext>
            </a:extLst>
          </p:cNvPr>
          <p:cNvSpPr/>
          <p:nvPr/>
        </p:nvSpPr>
        <p:spPr>
          <a:xfrm>
            <a:off x="5648325" y="2649667"/>
            <a:ext cx="1343025" cy="644524"/>
          </a:xfrm>
          <a:prstGeom prst="borderCallout1">
            <a:avLst>
              <a:gd name="adj1" fmla="val 18750"/>
              <a:gd name="adj2" fmla="val -8333"/>
              <a:gd name="adj3" fmla="val -53534"/>
              <a:gd name="adj4" fmla="val -274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RTS from device 1</a:t>
            </a:r>
          </a:p>
        </p:txBody>
      </p:sp>
      <p:sp>
        <p:nvSpPr>
          <p:cNvPr id="26" name="Callout: Line 25">
            <a:extLst>
              <a:ext uri="{FF2B5EF4-FFF2-40B4-BE49-F238E27FC236}">
                <a16:creationId xmlns:a16="http://schemas.microsoft.com/office/drawing/2014/main" id="{1C01FA3F-85AB-4E6F-B7BB-85290849F67C}"/>
              </a:ext>
            </a:extLst>
          </p:cNvPr>
          <p:cNvSpPr/>
          <p:nvPr/>
        </p:nvSpPr>
        <p:spPr>
          <a:xfrm>
            <a:off x="7772400" y="2613821"/>
            <a:ext cx="1343025" cy="644524"/>
          </a:xfrm>
          <a:prstGeom prst="borderCallout1">
            <a:avLst>
              <a:gd name="adj1" fmla="val 18750"/>
              <a:gd name="adj2" fmla="val -8333"/>
              <a:gd name="adj3" fmla="val -44330"/>
              <a:gd name="adj4" fmla="val -1012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RTS from device 2</a:t>
            </a:r>
          </a:p>
        </p:txBody>
      </p:sp>
      <p:sp>
        <p:nvSpPr>
          <p:cNvPr id="28" name="Callout: Line 27">
            <a:extLst>
              <a:ext uri="{FF2B5EF4-FFF2-40B4-BE49-F238E27FC236}">
                <a16:creationId xmlns:a16="http://schemas.microsoft.com/office/drawing/2014/main" id="{FE2F4DCD-1090-4D8D-933F-F9FEB05F3798}"/>
              </a:ext>
            </a:extLst>
          </p:cNvPr>
          <p:cNvSpPr/>
          <p:nvPr/>
        </p:nvSpPr>
        <p:spPr>
          <a:xfrm>
            <a:off x="2190750" y="2613821"/>
            <a:ext cx="1343025" cy="644524"/>
          </a:xfrm>
          <a:prstGeom prst="borderCallout1">
            <a:avLst>
              <a:gd name="adj1" fmla="val 23904"/>
              <a:gd name="adj2" fmla="val 105142"/>
              <a:gd name="adj3" fmla="val -48091"/>
              <a:gd name="adj4" fmla="val 1607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202020204" pitchFamily="34" charset="0"/>
              </a:rPr>
              <a:t>Collided RTS</a:t>
            </a:r>
          </a:p>
        </p:txBody>
      </p:sp>
      <p:sp>
        <p:nvSpPr>
          <p:cNvPr id="13" name="Rounded Rectangle 72">
            <a:extLst>
              <a:ext uri="{FF2B5EF4-FFF2-40B4-BE49-F238E27FC236}">
                <a16:creationId xmlns:a16="http://schemas.microsoft.com/office/drawing/2014/main" id="{F714851C-BD8B-4103-9327-EF2F161CACBD}"/>
              </a:ext>
            </a:extLst>
          </p:cNvPr>
          <p:cNvSpPr>
            <a:spLocks noChangeArrowheads="1"/>
          </p:cNvSpPr>
          <p:nvPr/>
        </p:nvSpPr>
        <p:spPr bwMode="auto">
          <a:xfrm>
            <a:off x="2971800" y="3522400"/>
            <a:ext cx="6019800" cy="961667"/>
          </a:xfrm>
          <a:prstGeom prst="roundRect">
            <a:avLst>
              <a:gd name="adj" fmla="val 16667"/>
            </a:avLst>
          </a:prstGeom>
          <a:solidFill>
            <a:srgbClr val="5F497A"/>
          </a:solidFill>
          <a:ln w="12700"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If x</a:t>
            </a:r>
            <a:r>
              <a:rPr lang="en-US" altLang="zh-CN" sz="2800" b="1" baseline="-25000" dirty="0">
                <a:solidFill>
                  <a:schemeClr val="bg1"/>
                </a:solidFill>
                <a:ea typeface="宋体" panose="02010600030101010101" pitchFamily="2" charset="-122"/>
                <a:sym typeface="Arial" panose="020B0604020202020204" pitchFamily="34" charset="0"/>
              </a:rPr>
              <a:t>1</a:t>
            </a:r>
            <a:r>
              <a:rPr lang="en-US" altLang="zh-CN" sz="2800" b="1" dirty="0">
                <a:solidFill>
                  <a:schemeClr val="bg1"/>
                </a:solidFill>
                <a:ea typeface="宋体" panose="02010600030101010101" pitchFamily="2" charset="-122"/>
                <a:sym typeface="Arial" panose="020B0604020202020204" pitchFamily="34" charset="0"/>
              </a:rPr>
              <a:t> and x</a:t>
            </a:r>
            <a:r>
              <a:rPr lang="en-US" altLang="zh-CN" sz="2800" b="1" baseline="-25000" dirty="0">
                <a:solidFill>
                  <a:schemeClr val="bg1"/>
                </a:solidFill>
                <a:ea typeface="宋体" panose="02010600030101010101" pitchFamily="2" charset="-122"/>
                <a:sym typeface="Arial" panose="020B0604020202020204" pitchFamily="34" charset="0"/>
              </a:rPr>
              <a:t>2</a:t>
            </a:r>
            <a:r>
              <a:rPr lang="en-US" altLang="zh-CN" sz="2800" b="1" dirty="0">
                <a:solidFill>
                  <a:schemeClr val="bg1"/>
                </a:solidFill>
                <a:ea typeface="宋体" panose="02010600030101010101" pitchFamily="2" charset="-122"/>
                <a:sym typeface="Arial" panose="020B0604020202020204" pitchFamily="34" charset="0"/>
              </a:rPr>
              <a:t> are absolutely random</a:t>
            </a:r>
          </a:p>
        </p:txBody>
      </p:sp>
      <p:graphicFrame>
        <p:nvGraphicFramePr>
          <p:cNvPr id="6" name="Object 5">
            <a:extLst>
              <a:ext uri="{FF2B5EF4-FFF2-40B4-BE49-F238E27FC236}">
                <a16:creationId xmlns:a16="http://schemas.microsoft.com/office/drawing/2014/main" id="{EED8E54E-BB3C-4F87-ACF0-6E18ABF11C33}"/>
              </a:ext>
            </a:extLst>
          </p:cNvPr>
          <p:cNvGraphicFramePr>
            <a:graphicFrameLocks noChangeAspect="1"/>
          </p:cNvGraphicFramePr>
          <p:nvPr/>
        </p:nvGraphicFramePr>
        <p:xfrm>
          <a:off x="1295400" y="5361734"/>
          <a:ext cx="266700" cy="355600"/>
        </p:xfrm>
        <a:graphic>
          <a:graphicData uri="http://schemas.openxmlformats.org/presentationml/2006/ole">
            <mc:AlternateContent xmlns:mc="http://schemas.openxmlformats.org/markup-compatibility/2006">
              <mc:Choice xmlns:v="urn:schemas-microsoft-com:vml" Requires="v">
                <p:oleObj spid="_x0000_s52815" name="Equation" r:id="rId6" imgW="266400" imgH="355320" progId="Equation.DSMT4">
                  <p:embed/>
                </p:oleObj>
              </mc:Choice>
              <mc:Fallback>
                <p:oleObj name="Equation" r:id="rId6" imgW="266400" imgH="355320" progId="Equation.DSMT4">
                  <p:embed/>
                  <p:pic>
                    <p:nvPicPr>
                      <p:cNvPr id="6" name="Object 5">
                        <a:extLst>
                          <a:ext uri="{FF2B5EF4-FFF2-40B4-BE49-F238E27FC236}">
                            <a16:creationId xmlns:a16="http://schemas.microsoft.com/office/drawing/2014/main" id="{EED8E54E-BB3C-4F87-ACF0-6E18ABF11C33}"/>
                          </a:ext>
                        </a:extLst>
                      </p:cNvPr>
                      <p:cNvPicPr/>
                      <p:nvPr/>
                    </p:nvPicPr>
                    <p:blipFill>
                      <a:blip r:embed="rId7"/>
                      <a:stretch>
                        <a:fillRect/>
                      </a:stretch>
                    </p:blipFill>
                    <p:spPr>
                      <a:xfrm>
                        <a:off x="1295400" y="5361734"/>
                        <a:ext cx="266700" cy="355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69421A6-AFA4-4E31-B6A7-118A9B95B276}"/>
              </a:ext>
            </a:extLst>
          </p:cNvPr>
          <p:cNvGraphicFramePr>
            <a:graphicFrameLocks noChangeAspect="1"/>
          </p:cNvGraphicFramePr>
          <p:nvPr/>
        </p:nvGraphicFramePr>
        <p:xfrm>
          <a:off x="1905000" y="5194301"/>
          <a:ext cx="355600" cy="520700"/>
        </p:xfrm>
        <a:graphic>
          <a:graphicData uri="http://schemas.openxmlformats.org/presentationml/2006/ole">
            <mc:AlternateContent xmlns:mc="http://schemas.openxmlformats.org/markup-compatibility/2006">
              <mc:Choice xmlns:v="urn:schemas-microsoft-com:vml" Requires="v">
                <p:oleObj spid="_x0000_s52816" name="Equation" r:id="rId8" imgW="355320" imgH="520560" progId="Equation.DSMT4">
                  <p:embed/>
                </p:oleObj>
              </mc:Choice>
              <mc:Fallback>
                <p:oleObj name="Equation" r:id="rId8" imgW="355320" imgH="520560" progId="Equation.DSMT4">
                  <p:embed/>
                  <p:pic>
                    <p:nvPicPr>
                      <p:cNvPr id="9" name="Object 8">
                        <a:extLst>
                          <a:ext uri="{FF2B5EF4-FFF2-40B4-BE49-F238E27FC236}">
                            <a16:creationId xmlns:a16="http://schemas.microsoft.com/office/drawing/2014/main" id="{269421A6-AFA4-4E31-B6A7-118A9B95B276}"/>
                          </a:ext>
                        </a:extLst>
                      </p:cNvPr>
                      <p:cNvPicPr/>
                      <p:nvPr/>
                    </p:nvPicPr>
                    <p:blipFill>
                      <a:blip r:embed="rId9"/>
                      <a:stretch>
                        <a:fillRect/>
                      </a:stretch>
                    </p:blipFill>
                    <p:spPr>
                      <a:xfrm>
                        <a:off x="1905000" y="5194301"/>
                        <a:ext cx="355600" cy="520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5B3F142-8A60-46F0-B5E5-2A8BEC43271A}"/>
              </a:ext>
            </a:extLst>
          </p:cNvPr>
          <p:cNvGraphicFramePr>
            <a:graphicFrameLocks noChangeAspect="1"/>
          </p:cNvGraphicFramePr>
          <p:nvPr/>
        </p:nvGraphicFramePr>
        <p:xfrm>
          <a:off x="3010440" y="5194301"/>
          <a:ext cx="406400" cy="520700"/>
        </p:xfrm>
        <a:graphic>
          <a:graphicData uri="http://schemas.openxmlformats.org/presentationml/2006/ole">
            <mc:AlternateContent xmlns:mc="http://schemas.openxmlformats.org/markup-compatibility/2006">
              <mc:Choice xmlns:v="urn:schemas-microsoft-com:vml" Requires="v">
                <p:oleObj spid="_x0000_s52817" name="Equation" r:id="rId10" imgW="406080" imgH="520560" progId="Equation.DSMT4">
                  <p:embed/>
                </p:oleObj>
              </mc:Choice>
              <mc:Fallback>
                <p:oleObj name="Equation" r:id="rId10" imgW="406080" imgH="520560" progId="Equation.DSMT4">
                  <p:embed/>
                  <p:pic>
                    <p:nvPicPr>
                      <p:cNvPr id="10" name="Object 9">
                        <a:extLst>
                          <a:ext uri="{FF2B5EF4-FFF2-40B4-BE49-F238E27FC236}">
                            <a16:creationId xmlns:a16="http://schemas.microsoft.com/office/drawing/2014/main" id="{E5B3F142-8A60-46F0-B5E5-2A8BEC43271A}"/>
                          </a:ext>
                        </a:extLst>
                      </p:cNvPr>
                      <p:cNvPicPr/>
                      <p:nvPr/>
                    </p:nvPicPr>
                    <p:blipFill>
                      <a:blip r:embed="rId11"/>
                      <a:stretch>
                        <a:fillRect/>
                      </a:stretch>
                    </p:blipFill>
                    <p:spPr>
                      <a:xfrm>
                        <a:off x="3010440" y="5194301"/>
                        <a:ext cx="406400" cy="520700"/>
                      </a:xfrm>
                      <a:prstGeom prst="rect">
                        <a:avLst/>
                      </a:prstGeom>
                    </p:spPr>
                  </p:pic>
                </p:oleObj>
              </mc:Fallback>
            </mc:AlternateContent>
          </a:graphicData>
        </a:graphic>
      </p:graphicFrame>
      <p:pic>
        <p:nvPicPr>
          <p:cNvPr id="50189" name="Picture 13" descr="Image result for no no no">
            <a:extLst>
              <a:ext uri="{FF2B5EF4-FFF2-40B4-BE49-F238E27FC236}">
                <a16:creationId xmlns:a16="http://schemas.microsoft.com/office/drawing/2014/main" id="{9E0ECDF1-A4FE-4BD7-B0F4-ADBCD40B24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712276"/>
            <a:ext cx="2545812" cy="1838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709B9F1-B52A-4A85-A50F-C6021D026393}"/>
              </a:ext>
            </a:extLst>
          </p:cNvPr>
          <p:cNvSpPr/>
          <p:nvPr/>
        </p:nvSpPr>
        <p:spPr>
          <a:xfrm>
            <a:off x="2895600" y="3429000"/>
            <a:ext cx="6219825" cy="1130877"/>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1C3B86C0-45BF-4A69-A0EF-10793CEAFE11}"/>
              </a:ext>
            </a:extLst>
          </p:cNvPr>
          <p:cNvSpPr>
            <a:spLocks noChangeArrowheads="1"/>
          </p:cNvSpPr>
          <p:nvPr/>
        </p:nvSpPr>
        <p:spPr bwMode="auto">
          <a:xfrm>
            <a:off x="2260600" y="5005965"/>
            <a:ext cx="7510463" cy="917575"/>
          </a:xfrm>
          <a:prstGeom prst="roundRect">
            <a:avLst>
              <a:gd name="adj" fmla="val 16667"/>
            </a:avLst>
          </a:prstGeom>
          <a:solidFill>
            <a:srgbClr val="00B0F0"/>
          </a:solidFill>
          <a:ln w="12700" cmpd="sng">
            <a:solidFill>
              <a:schemeClr val="bg1"/>
            </a:solidFill>
            <a:round/>
            <a:headEnd/>
            <a:tailEnd/>
          </a:ln>
        </p:spPr>
        <p:txBody>
          <a:bodyPr anchor="ctr"/>
          <a:lstStyle>
            <a:lvl1pPr eaLnBrk="0" hangingPunct="0">
              <a:spcBef>
                <a:spcPts val="575"/>
              </a:spcBef>
              <a:buClr>
                <a:srgbClr val="4F81BD"/>
              </a:buClr>
              <a:buSzPct val="12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sym typeface="MS PGothic" panose="020B0600070205080204" pitchFamily="34" charset="-128"/>
              </a:defRPr>
            </a:lvl1pPr>
            <a:lvl2pPr marL="742950" indent="-285750" eaLnBrk="0" hangingPunct="0">
              <a:spcBef>
                <a:spcPts val="375"/>
              </a:spcBef>
              <a:buClr>
                <a:srgbClr val="C0504D"/>
              </a:buClr>
              <a:buSzPct val="120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spcBef>
                <a:spcPts val="375"/>
              </a:spcBef>
              <a:buClr>
                <a:srgbClr val="B2C1DB"/>
              </a:buClr>
              <a:buSzPct val="8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spcBef>
                <a:spcPts val="375"/>
              </a:spcBef>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457200" eaLnBrk="0" fontAlgn="base" hangingPunct="0">
              <a:spcBef>
                <a:spcPts val="375"/>
              </a:spcBef>
              <a:spcAft>
                <a:spcPct val="0"/>
              </a:spcAft>
              <a:buClr>
                <a:srgbClr val="9BBB59"/>
              </a:buClr>
              <a:buSzPct val="80000"/>
              <a:buFont typeface="Wingdings 2" panose="05020102010507070707" pitchFamily="18" charset="2"/>
              <a:buChar char="o"/>
              <a:defRPr sz="2000">
                <a:solidFill>
                  <a:schemeClr val="tx1"/>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spcBef>
                <a:spcPct val="0"/>
              </a:spcBef>
              <a:buClrTx/>
              <a:buSzTx/>
              <a:buFont typeface="Arial" panose="020B0604020202020204" pitchFamily="34" charset="0"/>
              <a:buNone/>
            </a:pPr>
            <a:r>
              <a:rPr lang="en-US" altLang="zh-CN" sz="2800" b="1" dirty="0">
                <a:solidFill>
                  <a:schemeClr val="bg1"/>
                </a:solidFill>
                <a:ea typeface="宋体" panose="02010600030101010101" pitchFamily="2" charset="-122"/>
                <a:sym typeface="Arial" panose="020B0604020202020204" pitchFamily="34" charset="0"/>
              </a:rPr>
              <a:t>What if x</a:t>
            </a:r>
            <a:r>
              <a:rPr lang="en-US" altLang="zh-CN" sz="2800" b="1" baseline="-25000" dirty="0">
                <a:solidFill>
                  <a:schemeClr val="bg1"/>
                </a:solidFill>
                <a:ea typeface="宋体" panose="02010600030101010101" pitchFamily="2" charset="-122"/>
                <a:sym typeface="Arial" panose="020B0604020202020204" pitchFamily="34" charset="0"/>
              </a:rPr>
              <a:t>1</a:t>
            </a:r>
            <a:r>
              <a:rPr lang="en-US" altLang="zh-CN" sz="2800" b="1" dirty="0">
                <a:solidFill>
                  <a:schemeClr val="bg1"/>
                </a:solidFill>
                <a:ea typeface="宋体" panose="02010600030101010101" pitchFamily="2" charset="-122"/>
                <a:sym typeface="Arial" panose="020B0604020202020204" pitchFamily="34" charset="0"/>
              </a:rPr>
              <a:t> or x</a:t>
            </a:r>
            <a:r>
              <a:rPr lang="en-US" altLang="zh-CN" sz="2800" b="1" baseline="-25000" dirty="0">
                <a:solidFill>
                  <a:schemeClr val="bg1"/>
                </a:solidFill>
                <a:ea typeface="宋体" panose="02010600030101010101" pitchFamily="2" charset="-122"/>
                <a:sym typeface="Arial" panose="020B0604020202020204" pitchFamily="34" charset="0"/>
              </a:rPr>
              <a:t>2</a:t>
            </a:r>
            <a:r>
              <a:rPr lang="en-US" altLang="zh-CN" sz="2800" b="1" dirty="0">
                <a:solidFill>
                  <a:schemeClr val="bg1"/>
                </a:solidFill>
                <a:ea typeface="宋体" panose="02010600030101010101" pitchFamily="2" charset="-122"/>
                <a:sym typeface="Arial" panose="020B0604020202020204" pitchFamily="34" charset="0"/>
              </a:rPr>
              <a:t> are not absolutely random?  </a:t>
            </a:r>
          </a:p>
        </p:txBody>
      </p:sp>
    </p:spTree>
    <p:extLst>
      <p:ext uri="{BB962C8B-B14F-4D97-AF65-F5344CB8AC3E}">
        <p14:creationId xmlns:p14="http://schemas.microsoft.com/office/powerpoint/2010/main" val="9190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iterate type="lt">
                                    <p:tmPct val="0"/>
                                  </p:iterate>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500"/>
                                        <p:tgtEl>
                                          <p:spTgt spid="5"/>
                                        </p:tgtEl>
                                      </p:cBhvr>
                                    </p:animEffect>
                                  </p:childTnLst>
                                </p:cTn>
                              </p:par>
                            </p:childTnLst>
                          </p:cTn>
                        </p:par>
                        <p:par>
                          <p:cTn id="36" fill="hold">
                            <p:stCondLst>
                              <p:cond delay="500"/>
                            </p:stCondLst>
                            <p:childTnLst>
                              <p:par>
                                <p:cTn id="37" presetID="1" presetClass="exit"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0189"/>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animBg="1"/>
      <p:bldP spid="13" grpId="0" animBg="1"/>
      <p:bldP spid="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19AA5-9789-47D7-9BF2-7D58BC644004}"/>
              </a:ext>
            </a:extLst>
          </p:cNvPr>
          <p:cNvSpPr>
            <a:spLocks noGrp="1"/>
          </p:cNvSpPr>
          <p:nvPr>
            <p:ph idx="1"/>
          </p:nvPr>
        </p:nvSpPr>
        <p:spPr>
          <a:xfrm>
            <a:off x="76200" y="1142999"/>
            <a:ext cx="11963400" cy="5570790"/>
          </a:xfrm>
        </p:spPr>
        <p:txBody>
          <a:bodyPr/>
          <a:lstStyle/>
          <a:p>
            <a:r>
              <a:rPr lang="en-US" dirty="0"/>
              <a:t>Collision</a:t>
            </a:r>
          </a:p>
          <a:p>
            <a:endParaRPr lang="en-US" dirty="0"/>
          </a:p>
          <a:p>
            <a:pPr marL="0" indent="0">
              <a:buNone/>
            </a:pPr>
            <a:endParaRPr lang="en-US" dirty="0"/>
          </a:p>
          <a:p>
            <a:pPr marL="0" indent="0">
              <a:buNone/>
            </a:pPr>
            <a:r>
              <a:rPr lang="en-US" dirty="0"/>
              <a:t>                                </a:t>
            </a:r>
          </a:p>
          <a:p>
            <a:pPr marL="0" indent="0">
              <a:buNone/>
            </a:pPr>
            <a:r>
              <a:rPr lang="en-US" dirty="0"/>
              <a:t>                                 Constraint:</a:t>
            </a:r>
          </a:p>
          <a:p>
            <a:pPr marL="0" indent="0">
              <a:buNone/>
            </a:pPr>
            <a:endParaRPr lang="en-US" dirty="0"/>
          </a:p>
          <a:p>
            <a:pPr marL="0" indent="0">
              <a:buNone/>
            </a:pPr>
            <a:endParaRPr lang="en-US" dirty="0"/>
          </a:p>
          <a:p>
            <a:pPr marL="0" indent="0">
              <a:buNone/>
            </a:pPr>
            <a:endParaRPr lang="en-US" dirty="0"/>
          </a:p>
          <a:p>
            <a:pPr marL="0" indent="0">
              <a:buNone/>
            </a:pPr>
            <a:r>
              <a:rPr lang="en-US" dirty="0"/>
              <a:t>                           Then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C4A68435-7A75-4594-BF9C-E70AB3F4980F}"/>
              </a:ext>
            </a:extLst>
          </p:cNvPr>
          <p:cNvSpPr>
            <a:spLocks noGrp="1"/>
          </p:cNvSpPr>
          <p:nvPr>
            <p:ph type="title"/>
          </p:nvPr>
        </p:nvSpPr>
        <p:spPr>
          <a:xfrm>
            <a:off x="381000" y="144203"/>
            <a:ext cx="11430000" cy="846397"/>
          </a:xfrm>
        </p:spPr>
        <p:txBody>
          <a:bodyPr/>
          <a:lstStyle/>
          <a:p>
            <a:r>
              <a:rPr lang="en-US" dirty="0"/>
              <a:t>Collision Resolution</a:t>
            </a:r>
          </a:p>
        </p:txBody>
      </p:sp>
      <p:graphicFrame>
        <p:nvGraphicFramePr>
          <p:cNvPr id="2" name="Object 1">
            <a:extLst>
              <a:ext uri="{FF2B5EF4-FFF2-40B4-BE49-F238E27FC236}">
                <a16:creationId xmlns:a16="http://schemas.microsoft.com/office/drawing/2014/main" id="{74D8FFBC-108B-4B25-84BB-573C59A07E07}"/>
              </a:ext>
            </a:extLst>
          </p:cNvPr>
          <p:cNvGraphicFramePr>
            <a:graphicFrameLocks noChangeAspect="1"/>
          </p:cNvGraphicFramePr>
          <p:nvPr/>
        </p:nvGraphicFramePr>
        <p:xfrm>
          <a:off x="4552950" y="1833563"/>
          <a:ext cx="1866900" cy="520700"/>
        </p:xfrm>
        <a:graphic>
          <a:graphicData uri="http://schemas.openxmlformats.org/presentationml/2006/ole">
            <mc:AlternateContent xmlns:mc="http://schemas.openxmlformats.org/markup-compatibility/2006">
              <mc:Choice xmlns:v="urn:schemas-microsoft-com:vml" Requires="v">
                <p:oleObj spid="_x0000_s57059" name="Equation" r:id="rId4" imgW="1866600" imgH="520560" progId="Equation.DSMT4">
                  <p:embed/>
                </p:oleObj>
              </mc:Choice>
              <mc:Fallback>
                <p:oleObj name="Equation" r:id="rId4" imgW="1866600" imgH="520560" progId="Equation.DSMT4">
                  <p:embed/>
                  <p:pic>
                    <p:nvPicPr>
                      <p:cNvPr id="2" name="Object 1">
                        <a:extLst>
                          <a:ext uri="{FF2B5EF4-FFF2-40B4-BE49-F238E27FC236}">
                            <a16:creationId xmlns:a16="http://schemas.microsoft.com/office/drawing/2014/main" id="{74D8FFBC-108B-4B25-84BB-573C59A07E07}"/>
                          </a:ext>
                        </a:extLst>
                      </p:cNvPr>
                      <p:cNvPicPr/>
                      <p:nvPr/>
                    </p:nvPicPr>
                    <p:blipFill>
                      <a:blip r:embed="rId5"/>
                      <a:stretch>
                        <a:fillRect/>
                      </a:stretch>
                    </p:blipFill>
                    <p:spPr>
                      <a:xfrm>
                        <a:off x="4552950" y="1833563"/>
                        <a:ext cx="1866900" cy="520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2CE1069-351D-47EE-8687-B0B48A2412F0}"/>
              </a:ext>
            </a:extLst>
          </p:cNvPr>
          <p:cNvGraphicFramePr>
            <a:graphicFrameLocks noChangeAspect="1"/>
          </p:cNvGraphicFramePr>
          <p:nvPr>
            <p:extLst>
              <p:ext uri="{D42A27DB-BD31-4B8C-83A1-F6EECF244321}">
                <p14:modId xmlns:p14="http://schemas.microsoft.com/office/powerpoint/2010/main" val="3390179053"/>
              </p:ext>
            </p:extLst>
          </p:nvPr>
        </p:nvGraphicFramePr>
        <p:xfrm>
          <a:off x="4521200" y="3143250"/>
          <a:ext cx="2019300" cy="584200"/>
        </p:xfrm>
        <a:graphic>
          <a:graphicData uri="http://schemas.openxmlformats.org/presentationml/2006/ole">
            <mc:AlternateContent xmlns:mc="http://schemas.openxmlformats.org/markup-compatibility/2006">
              <mc:Choice xmlns:v="urn:schemas-microsoft-com:vml" Requires="v">
                <p:oleObj spid="_x0000_s57060" name="Equation" r:id="rId6" imgW="2019240" imgH="583920" progId="Equation.DSMT4">
                  <p:embed/>
                </p:oleObj>
              </mc:Choice>
              <mc:Fallback>
                <p:oleObj name="Equation" r:id="rId6" imgW="2019240" imgH="583920" progId="Equation.DSMT4">
                  <p:embed/>
                  <p:pic>
                    <p:nvPicPr>
                      <p:cNvPr id="14" name="Object 13">
                        <a:extLst>
                          <a:ext uri="{FF2B5EF4-FFF2-40B4-BE49-F238E27FC236}">
                            <a16:creationId xmlns:a16="http://schemas.microsoft.com/office/drawing/2014/main" id="{D2CE1069-351D-47EE-8687-B0B48A2412F0}"/>
                          </a:ext>
                        </a:extLst>
                      </p:cNvPr>
                      <p:cNvPicPr/>
                      <p:nvPr/>
                    </p:nvPicPr>
                    <p:blipFill>
                      <a:blip r:embed="rId7"/>
                      <a:stretch>
                        <a:fillRect/>
                      </a:stretch>
                    </p:blipFill>
                    <p:spPr>
                      <a:xfrm>
                        <a:off x="4521200" y="3143250"/>
                        <a:ext cx="2019300" cy="584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2CA882-F333-4D6E-99BF-6158D4ADC8C0}"/>
              </a:ext>
            </a:extLst>
          </p:cNvPr>
          <p:cNvGraphicFramePr>
            <a:graphicFrameLocks noChangeAspect="1"/>
          </p:cNvGraphicFramePr>
          <p:nvPr>
            <p:extLst>
              <p:ext uri="{D42A27DB-BD31-4B8C-83A1-F6EECF244321}">
                <p14:modId xmlns:p14="http://schemas.microsoft.com/office/powerpoint/2010/main" val="2411523349"/>
              </p:ext>
            </p:extLst>
          </p:nvPr>
        </p:nvGraphicFramePr>
        <p:xfrm>
          <a:off x="4514850" y="3925888"/>
          <a:ext cx="2794000" cy="584200"/>
        </p:xfrm>
        <a:graphic>
          <a:graphicData uri="http://schemas.openxmlformats.org/presentationml/2006/ole">
            <mc:AlternateContent xmlns:mc="http://schemas.openxmlformats.org/markup-compatibility/2006">
              <mc:Choice xmlns:v="urn:schemas-microsoft-com:vml" Requires="v">
                <p:oleObj spid="_x0000_s57061" name="Equation" r:id="rId8" imgW="2793960" imgH="583920" progId="Equation.DSMT4">
                  <p:embed/>
                </p:oleObj>
              </mc:Choice>
              <mc:Fallback>
                <p:oleObj name="Equation" r:id="rId8" imgW="2793960" imgH="583920" progId="Equation.DSMT4">
                  <p:embed/>
                  <p:pic>
                    <p:nvPicPr>
                      <p:cNvPr id="16" name="Object 15">
                        <a:extLst>
                          <a:ext uri="{FF2B5EF4-FFF2-40B4-BE49-F238E27FC236}">
                            <a16:creationId xmlns:a16="http://schemas.microsoft.com/office/drawing/2014/main" id="{1E2CA882-F333-4D6E-99BF-6158D4ADC8C0}"/>
                          </a:ext>
                        </a:extLst>
                      </p:cNvPr>
                      <p:cNvPicPr/>
                      <p:nvPr/>
                    </p:nvPicPr>
                    <p:blipFill>
                      <a:blip r:embed="rId9"/>
                      <a:stretch>
                        <a:fillRect/>
                      </a:stretch>
                    </p:blipFill>
                    <p:spPr>
                      <a:xfrm>
                        <a:off x="4514850" y="3925888"/>
                        <a:ext cx="2794000" cy="5842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4BB9006A-BCC6-4248-B584-E214320F437B}"/>
              </a:ext>
            </a:extLst>
          </p:cNvPr>
          <p:cNvGraphicFramePr>
            <a:graphicFrameLocks noChangeAspect="1"/>
          </p:cNvGraphicFramePr>
          <p:nvPr/>
        </p:nvGraphicFramePr>
        <p:xfrm>
          <a:off x="3315495" y="5245101"/>
          <a:ext cx="1143000" cy="469900"/>
        </p:xfrm>
        <a:graphic>
          <a:graphicData uri="http://schemas.openxmlformats.org/presentationml/2006/ole">
            <mc:AlternateContent xmlns:mc="http://schemas.openxmlformats.org/markup-compatibility/2006">
              <mc:Choice xmlns:v="urn:schemas-microsoft-com:vml" Requires="v">
                <p:oleObj spid="_x0000_s57062" name="Equation" r:id="rId10" imgW="1143000" imgH="469800" progId="Equation.DSMT4">
                  <p:embed/>
                </p:oleObj>
              </mc:Choice>
              <mc:Fallback>
                <p:oleObj name="Equation" r:id="rId10" imgW="1143000" imgH="469800" progId="Equation.DSMT4">
                  <p:embed/>
                  <p:pic>
                    <p:nvPicPr>
                      <p:cNvPr id="17" name="Object 16">
                        <a:extLst>
                          <a:ext uri="{FF2B5EF4-FFF2-40B4-BE49-F238E27FC236}">
                            <a16:creationId xmlns:a16="http://schemas.microsoft.com/office/drawing/2014/main" id="{4BB9006A-BCC6-4248-B584-E214320F437B}"/>
                          </a:ext>
                        </a:extLst>
                      </p:cNvPr>
                      <p:cNvPicPr/>
                      <p:nvPr/>
                    </p:nvPicPr>
                    <p:blipFill>
                      <a:blip r:embed="rId11"/>
                      <a:stretch>
                        <a:fillRect/>
                      </a:stretch>
                    </p:blipFill>
                    <p:spPr>
                      <a:xfrm>
                        <a:off x="3315495" y="5245101"/>
                        <a:ext cx="1143000" cy="469900"/>
                      </a:xfrm>
                      <a:prstGeom prst="rect">
                        <a:avLst/>
                      </a:prstGeom>
                    </p:spPr>
                  </p:pic>
                </p:oleObj>
              </mc:Fallback>
            </mc:AlternateContent>
          </a:graphicData>
        </a:graphic>
      </p:graphicFrame>
      <p:sp>
        <p:nvSpPr>
          <p:cNvPr id="18" name="Arrow: Right 17">
            <a:extLst>
              <a:ext uri="{FF2B5EF4-FFF2-40B4-BE49-F238E27FC236}">
                <a16:creationId xmlns:a16="http://schemas.microsoft.com/office/drawing/2014/main" id="{27ACEDFF-E60F-444F-813D-96F83B8A1047}"/>
              </a:ext>
            </a:extLst>
          </p:cNvPr>
          <p:cNvSpPr/>
          <p:nvPr/>
        </p:nvSpPr>
        <p:spPr>
          <a:xfrm>
            <a:off x="5041504" y="5295899"/>
            <a:ext cx="609600" cy="368301"/>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a:extLst>
              <a:ext uri="{FF2B5EF4-FFF2-40B4-BE49-F238E27FC236}">
                <a16:creationId xmlns:a16="http://schemas.microsoft.com/office/drawing/2014/main" id="{C80294AB-CB1D-4B08-9780-483F58FC9035}"/>
              </a:ext>
            </a:extLst>
          </p:cNvPr>
          <p:cNvGraphicFramePr>
            <a:graphicFrameLocks noChangeAspect="1"/>
          </p:cNvGraphicFramePr>
          <p:nvPr/>
        </p:nvGraphicFramePr>
        <p:xfrm>
          <a:off x="6234113" y="4845050"/>
          <a:ext cx="1562100" cy="1270000"/>
        </p:xfrm>
        <a:graphic>
          <a:graphicData uri="http://schemas.openxmlformats.org/presentationml/2006/ole">
            <mc:AlternateContent xmlns:mc="http://schemas.openxmlformats.org/markup-compatibility/2006">
              <mc:Choice xmlns:v="urn:schemas-microsoft-com:vml" Requires="v">
                <p:oleObj spid="_x0000_s57063" name="Equation" r:id="rId12" imgW="1562040" imgH="1269720" progId="Equation.DSMT4">
                  <p:embed/>
                </p:oleObj>
              </mc:Choice>
              <mc:Fallback>
                <p:oleObj name="Equation" r:id="rId12" imgW="1562040" imgH="1269720" progId="Equation.DSMT4">
                  <p:embed/>
                  <p:pic>
                    <p:nvPicPr>
                      <p:cNvPr id="19" name="Object 18">
                        <a:extLst>
                          <a:ext uri="{FF2B5EF4-FFF2-40B4-BE49-F238E27FC236}">
                            <a16:creationId xmlns:a16="http://schemas.microsoft.com/office/drawing/2014/main" id="{C80294AB-CB1D-4B08-9780-483F58FC9035}"/>
                          </a:ext>
                        </a:extLst>
                      </p:cNvPr>
                      <p:cNvPicPr/>
                      <p:nvPr/>
                    </p:nvPicPr>
                    <p:blipFill>
                      <a:blip r:embed="rId13"/>
                      <a:stretch>
                        <a:fillRect/>
                      </a:stretch>
                    </p:blipFill>
                    <p:spPr>
                      <a:xfrm>
                        <a:off x="6234113" y="4845050"/>
                        <a:ext cx="1562100" cy="1270000"/>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D8E9F7DB-FC6D-42C2-8685-86234905EB46}"/>
              </a:ext>
            </a:extLst>
          </p:cNvPr>
          <p:cNvSpPr/>
          <p:nvPr/>
        </p:nvSpPr>
        <p:spPr>
          <a:xfrm>
            <a:off x="5943600" y="4668836"/>
            <a:ext cx="2133600" cy="15795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503" name="Picture 183" descr="Image result for how to">
            <a:extLst>
              <a:ext uri="{FF2B5EF4-FFF2-40B4-BE49-F238E27FC236}">
                <a16:creationId xmlns:a16="http://schemas.microsoft.com/office/drawing/2014/main" id="{9E80F42C-4DA2-4F4C-B984-A5BC185FD9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5781" y="4844431"/>
            <a:ext cx="3178175" cy="122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56503"/>
                                        </p:tgtEl>
                                        <p:attrNameLst>
                                          <p:attrName>style.visibility</p:attrName>
                                        </p:attrNameLst>
                                      </p:cBhvr>
                                      <p:to>
                                        <p:strVal val="visible"/>
                                      </p:to>
                                    </p:set>
                                    <p:animEffect transition="in" filter="fade">
                                      <p:cBhvr>
                                        <p:cTn id="25" dur="500"/>
                                        <p:tgtEl>
                                          <p:spTgt spid="5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16147</TotalTime>
  <Words>2309</Words>
  <Application>Microsoft Office PowerPoint</Application>
  <PresentationFormat>Widescreen</PresentationFormat>
  <Paragraphs>573</Paragraphs>
  <Slides>40</Slides>
  <Notes>39</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4" baseType="lpstr">
      <vt:lpstr>Abadi</vt:lpstr>
      <vt:lpstr>Arial</vt:lpstr>
      <vt:lpstr>Arial Black</vt:lpstr>
      <vt:lpstr>Calibri</vt:lpstr>
      <vt:lpstr>Calibri Light</vt:lpstr>
      <vt:lpstr>Cambria Math</vt:lpstr>
      <vt:lpstr>Courier New</vt:lpstr>
      <vt:lpstr>Helvetica</vt:lpstr>
      <vt:lpstr>Lucida Fax</vt:lpstr>
      <vt:lpstr>Times New Roman</vt:lpstr>
      <vt:lpstr>Wingdings</vt:lpstr>
      <vt:lpstr>Custom Design</vt:lpstr>
      <vt:lpstr>1_Custom Design</vt:lpstr>
      <vt:lpstr>Equation</vt:lpstr>
      <vt:lpstr>PowerPoint Presentation</vt:lpstr>
      <vt:lpstr>How Wireless Communication Changed the World</vt:lpstr>
      <vt:lpstr>Collision</vt:lpstr>
      <vt:lpstr>Collision</vt:lpstr>
      <vt:lpstr>RTS/CTS based Channel Sensing</vt:lpstr>
      <vt:lpstr>RTS Collision</vt:lpstr>
      <vt:lpstr>Collision Resolution</vt:lpstr>
      <vt:lpstr>Collision Resolution</vt:lpstr>
      <vt:lpstr>Collision Resolution</vt:lpstr>
      <vt:lpstr>Collision Resolution</vt:lpstr>
      <vt:lpstr>Collision Resolution</vt:lpstr>
      <vt:lpstr>Collision Resolution</vt:lpstr>
      <vt:lpstr>Collision Resolution</vt:lpstr>
      <vt:lpstr>RTS</vt:lpstr>
      <vt:lpstr>RTS</vt:lpstr>
      <vt:lpstr>RTS</vt:lpstr>
      <vt:lpstr>RTS</vt:lpstr>
      <vt:lpstr>RTS</vt:lpstr>
      <vt:lpstr>RTS</vt:lpstr>
      <vt:lpstr>WiFi Packet Trace Analysis</vt:lpstr>
      <vt:lpstr>WiFi Packet Trace Analysis</vt:lpstr>
      <vt:lpstr>WiFi Packet Trace Analysis</vt:lpstr>
      <vt:lpstr>RTS</vt:lpstr>
      <vt:lpstr>Collision Resolution</vt:lpstr>
      <vt:lpstr>Collision Resolution</vt:lpstr>
      <vt:lpstr>Collision Resolution</vt:lpstr>
      <vt:lpstr>Collision Resolution</vt:lpstr>
      <vt:lpstr>CombDec</vt:lpstr>
      <vt:lpstr>CombDec</vt:lpstr>
      <vt:lpstr>CombDec Architecture</vt:lpstr>
      <vt:lpstr>Addressing Issues</vt:lpstr>
      <vt:lpstr>Implementations</vt:lpstr>
      <vt:lpstr>Implementations</vt:lpstr>
      <vt:lpstr>Single Link Evaluation</vt:lpstr>
      <vt:lpstr>Single Link Evaluation</vt:lpstr>
      <vt:lpstr>Network Evaluation</vt:lpstr>
      <vt:lpstr>Network Evaluation</vt:lpstr>
      <vt:lpstr>Network Evaluation</vt:lpstr>
      <vt:lpstr>Summaries</vt:lpstr>
      <vt:lpstr>PowerPoint Presentation</vt:lpstr>
    </vt:vector>
  </TitlesOfParts>
  <Company>USF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kherdoci</dc:creator>
  <cp:lastModifiedBy>Shangqing Zhao</cp:lastModifiedBy>
  <cp:revision>1238</cp:revision>
  <cp:lastPrinted>2008-03-13T13:53:53Z</cp:lastPrinted>
  <dcterms:created xsi:type="dcterms:W3CDTF">2008-10-28T14:13:34Z</dcterms:created>
  <dcterms:modified xsi:type="dcterms:W3CDTF">2020-02-27T19:08:42Z</dcterms:modified>
</cp:coreProperties>
</file>